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1"/>
    <p:sldMasterId id="2147483960" r:id="rId2"/>
    <p:sldMasterId id="2147483974" r:id="rId3"/>
    <p:sldMasterId id="2147483986" r:id="rId4"/>
    <p:sldMasterId id="2147483998" r:id="rId5"/>
  </p:sldMasterIdLst>
  <p:notesMasterIdLst>
    <p:notesMasterId r:id="rId29"/>
  </p:notesMasterIdLst>
  <p:handoutMasterIdLst>
    <p:handoutMasterId r:id="rId30"/>
  </p:handoutMasterIdLst>
  <p:sldIdLst>
    <p:sldId id="280" r:id="rId6"/>
    <p:sldId id="274" r:id="rId7"/>
    <p:sldId id="259" r:id="rId8"/>
    <p:sldId id="257" r:id="rId9"/>
    <p:sldId id="287" r:id="rId10"/>
    <p:sldId id="258" r:id="rId11"/>
    <p:sldId id="277" r:id="rId12"/>
    <p:sldId id="288" r:id="rId13"/>
    <p:sldId id="281" r:id="rId14"/>
    <p:sldId id="260" r:id="rId15"/>
    <p:sldId id="284" r:id="rId16"/>
    <p:sldId id="275" r:id="rId17"/>
    <p:sldId id="282" r:id="rId18"/>
    <p:sldId id="283" r:id="rId19"/>
    <p:sldId id="261" r:id="rId20"/>
    <p:sldId id="262" r:id="rId21"/>
    <p:sldId id="263" r:id="rId22"/>
    <p:sldId id="266" r:id="rId23"/>
    <p:sldId id="265" r:id="rId24"/>
    <p:sldId id="278" r:id="rId25"/>
    <p:sldId id="285" r:id="rId26"/>
    <p:sldId id="286" r:id="rId27"/>
    <p:sldId id="264" r:id="rId28"/>
  </p:sldIdLst>
  <p:sldSz cx="12192000" cy="6858000"/>
  <p:notesSz cx="6797675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3006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6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7DA12F6-4490-5E61-D528-E10C99857C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BFB721-0CA6-DA0B-CDAA-4B2045ED16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4C8C-CB50-47D0-AAF1-328554CE65FA}" type="datetimeFigureOut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CF1104-C2F9-E50F-8447-EAB93B077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5B02F9-D7AE-8CB8-D72F-F9CD3B7FD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00A9-8C53-4032-9E9B-57C94E134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0292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64C5B-F946-43EE-9182-F67AD3FBDE13}" type="datetimeFigureOut">
              <a:rPr lang="it-IT" smtClean="0"/>
              <a:t>10/12/2023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397DB-922B-4960-89D7-5C95D856E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973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43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15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F80716-ECAC-1611-CCD2-C319B9DB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FF34-CD9B-4F2C-81A5-06D452602E68}" type="datetime1">
              <a:rPr lang="it-IT" smtClean="0"/>
              <a:t>10/12/2023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9DCB8D-6861-3544-362B-0EBA2E32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AC8B3BB-67F4-356D-5394-79161A51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50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A490-D3C2-4D93-A2D0-920FFD990134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59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BF89909-24E1-68CC-9089-514EFFE7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B78275C-E8F3-BAE0-DD81-2738CB3B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D75C-F3C4-4D6C-9FD0-BF52C27AF476}" type="datetime1">
              <a:rPr lang="it-IT" smtClean="0"/>
              <a:t>10/12/2023</a:t>
            </a:fld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0B50271-2910-9765-9147-9842E00E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FD99D9A-4BC5-9749-1CBC-C2F9FF01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99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3A9E7-A545-DA3B-C5EC-C76C5448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ED6996-4A49-4A9F-ACC1-E0D9A0A2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4D43-5E11-4693-9E76-F771CFD270AF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8BDCE5-664C-AAD4-F493-8A8F7B0D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3192C0-11D3-E68D-696C-339C19A0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33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46D41D-07C9-3A3C-A59C-783DA87B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AB413-ACF4-9411-3423-8459F4CD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39DA-219D-4D7E-9313-5C6BD63CE295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C0154-F7E0-7818-9281-C2F8C1FD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F88E5-53B3-3A99-D0B5-7470E108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0ED56-776F-408A-BC28-37B59536A5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82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881A8-007F-4543-A7DD-1CB63190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44547E-9425-BA79-9CE4-7FF41635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43D2FA-672F-632B-2F89-4CE73F67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3B4B-CED0-475B-B914-598BA85D25E2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77B739-B01D-D1AB-9E9B-18449AB0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F20AF7-64EE-CF52-B084-D9947CA8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80DDF-9A97-6889-5A7A-B2F83ECE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288A42-1991-ACD3-E3B9-CCE592D72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76052-B47A-3888-5C2B-5FE3FC9F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2770-AE32-4B70-B56B-6BACFC6B14FE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23A0B6-2E3F-EC3D-DAC3-988D4CD9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F348A-D69E-078F-30FF-05D5EC9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09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13B3A-6030-299C-1956-41B0F786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6CDC8-5DB5-6752-D78A-E0F95096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C46F0-26CB-591C-C1E7-C89936B7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1C6-62D8-4C95-BE81-D923F2748513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50286-DBB1-82AB-7004-ABC5AA9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E4BC40-DD38-A3EC-671F-58290FD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1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8AA05-9D20-21E5-D4DB-8B21E29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7C769-B0D5-C284-8391-A9FA7C32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F1465-9D43-D519-138B-517859B9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136E-146B-4C36-9441-1BB339788777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12712-6A65-9DB1-2D18-64B2CB4E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7E8B3-B37E-5FBD-8D06-4774A0D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35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A0B3A-92AC-392D-35C4-369D7CA2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92600-1345-4038-565A-ACC46734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665C59-F758-CD9D-9811-3B1F30F4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CEA772-DE64-0627-CA27-A7985F9D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FD20-F908-480C-9F8C-FB19CCD69F42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26165E-F0E9-9B13-2216-A8A425D3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29F95-464D-31A6-FE38-076F327E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6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06202-3085-012F-90C4-D8DCB7FD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4F58D-E0D5-F03F-8197-3BF2A004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4573EA-4B89-FE77-83C0-3C762F6C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F051BF-1811-1469-0FB3-7BE79AF39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12CB22-0364-D122-815E-82E31641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F5DB5E-2776-1714-2AB1-1190A0A1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C1A5-9025-4B07-92F0-CD44CB2F6ABF}" type="datetime1">
              <a:rPr lang="it-IT" smtClean="0"/>
              <a:t>10/12/2023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BF309B-46B7-C44D-DDD2-54277204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1CCBD3-2FFF-395D-9C43-0D1158FE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14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B6F6-E008-4F85-A181-D4A43AF01E03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2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95A26-B535-A007-9888-1EC1553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478923-BB72-9A58-2C8D-144252F7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ACFE-1FC5-4D92-AF88-E88C762E6A92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8E1A58-4EDA-1476-32DB-813FD25B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54EE9D-541C-EDBD-FC48-C11455D9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02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1699F3-ACCE-73DE-0C6A-8A179D3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2483-65C4-424F-A493-B56B2C064285}" type="datetime1">
              <a:rPr lang="it-IT" smtClean="0"/>
              <a:t>10/12/2023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21C2C7-A948-A32A-FB45-411AC270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BF7D59-C171-A1F5-B0A9-04CE9A0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4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35C04-0E87-0C37-B223-A5E1BF1D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CEC519-46B5-D006-542C-AA2867F3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0EDC59-24DB-6DEA-3CDC-E89B873C6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CC19DA-9515-3AAD-9FFE-DCA000B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05F8-55D7-41AA-AEB7-1037F027065D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9F39-C810-4A9F-89BF-62A2DA04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47F690-AD92-D216-45BE-E8A3DB64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3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C8527-79F7-1F46-EF70-CF4863D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88FCD7-629C-7D0D-8915-57A463AA4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4A0D55-B7DA-38ED-9D0A-4A3C4D415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60A457-371F-25E0-A10E-A2C8230E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9A52-BFAE-4C07-8CFF-ED98BFBAF33B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D6A00A-D409-0AA3-86E7-9D89A8C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EFBA6-124D-1527-03E8-C244E39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61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8EB5F-5FA4-964A-C216-046C6E3B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C0FEA-DE1F-0804-CC4D-11CE2E08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5ED3FF-243B-0580-0C8B-39622DD5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AC5B-04EA-4713-81A7-9DF48B618F01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297722-985A-DE4A-D0F5-7BC6929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C397A-F345-9973-AF77-8CDD5EA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181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0808C0-4922-0715-652E-0FBBE553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C109D1-6593-5862-EA3E-4D1608648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7DEF18-0293-534B-1696-43415610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E53F-64E1-428B-9553-79731BB8A08F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B901E-E77E-18EE-EDD0-FB49DC0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05A3E-E9D4-A64F-CE2C-BE7AF58E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7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80DDF-9A97-6889-5A7A-B2F83ECE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288A42-1991-ACD3-E3B9-CCE592D72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76052-B47A-3888-5C2B-5FE3FC9F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CE67-D99D-44D9-8DFD-BBE70AADC232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23A0B6-2E3F-EC3D-DAC3-988D4CD9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F348A-D69E-078F-30FF-05D5EC9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39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13B3A-6030-299C-1956-41B0F786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6CDC8-5DB5-6752-D78A-E0F95096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C46F0-26CB-591C-C1E7-C89936B7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7DB5-6645-4FF4-9BB2-08B0C383DA69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50286-DBB1-82AB-7004-ABC5AA9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E4BC40-DD38-A3EC-671F-58290FD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92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8AA05-9D20-21E5-D4DB-8B21E29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7C769-B0D5-C284-8391-A9FA7C32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F1465-9D43-D519-138B-517859B9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9EA1-0734-41DF-B22C-D6B4769F230B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12712-6A65-9DB1-2D18-64B2CB4E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7E8B3-B37E-5FBD-8D06-4774A0D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64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A0B3A-92AC-392D-35C4-369D7CA2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92600-1345-4038-565A-ACC46734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665C59-F758-CD9D-9811-3B1F30F4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CEA772-DE64-0627-CA27-A7985F9D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265-C017-4338-80BC-8F6BA797C331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26165E-F0E9-9B13-2216-A8A425D3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29F95-464D-31A6-FE38-076F327E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44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D81E-B445-4BB8-A63A-2963FCDD222E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88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06202-3085-012F-90C4-D8DCB7FD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4F58D-E0D5-F03F-8197-3BF2A004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4573EA-4B89-FE77-83C0-3C762F6C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F051BF-1811-1469-0FB3-7BE79AF39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12CB22-0364-D122-815E-82E31641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F5DB5E-2776-1714-2AB1-1190A0A1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CA04-CB47-417A-BCF8-1D26B84705E2}" type="datetime1">
              <a:rPr lang="it-IT" smtClean="0"/>
              <a:t>10/12/2023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BF309B-46B7-C44D-DDD2-54277204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1CCBD3-2FFF-395D-9C43-0D1158FE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12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95A26-B535-A007-9888-1EC1553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478923-BB72-9A58-2C8D-144252F7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F12-7C75-42DC-AF62-91BEBCF6B2B2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8E1A58-4EDA-1476-32DB-813FD25B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54EE9D-541C-EDBD-FC48-C11455D9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13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1699F3-ACCE-73DE-0C6A-8A179D3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025A-44A2-4D64-B7C4-BC4DB5981CD5}" type="datetime1">
              <a:rPr lang="it-IT" smtClean="0"/>
              <a:t>10/12/2023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21C2C7-A948-A32A-FB45-411AC270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BF7D59-C171-A1F5-B0A9-04CE9A0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5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35C04-0E87-0C37-B223-A5E1BF1D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CEC519-46B5-D006-542C-AA2867F3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0EDC59-24DB-6DEA-3CDC-E89B873C6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CC19DA-9515-3AAD-9FFE-DCA000B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2973-D212-4B2C-BF01-9803BB51CB72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9F39-C810-4A9F-89BF-62A2DA04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47F690-AD92-D216-45BE-E8A3DB64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100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C8527-79F7-1F46-EF70-CF4863D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88FCD7-629C-7D0D-8915-57A463AA4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4A0D55-B7DA-38ED-9D0A-4A3C4D415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60A457-371F-25E0-A10E-A2C8230E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A6D0-2E26-446F-B08C-C3D6D723083F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D6A00A-D409-0AA3-86E7-9D89A8C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EFBA6-124D-1527-03E8-C244E39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56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8EB5F-5FA4-964A-C216-046C6E3B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C0FEA-DE1F-0804-CC4D-11CE2E08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5ED3FF-243B-0580-0C8B-39622DD5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3D5F-F758-4482-824E-2F15F3EF3A94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297722-985A-DE4A-D0F5-7BC6929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C397A-F345-9973-AF77-8CDD5EA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543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0808C0-4922-0715-652E-0FBBE553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C109D1-6593-5862-EA3E-4D1608648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7DEF18-0293-534B-1696-43415610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229-B111-4506-B750-CF67765F2A8D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B901E-E77E-18EE-EDD0-FB49DC0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05A3E-E9D4-A64F-CE2C-BE7AF58E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49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80DDF-9A97-6889-5A7A-B2F83ECE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288A42-1991-ACD3-E3B9-CCE592D72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76052-B47A-3888-5C2B-5FE3FC9F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944B-68FC-4FCE-B81F-F3426A737603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23A0B6-2E3F-EC3D-DAC3-988D4CD9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F348A-D69E-078F-30FF-05D5EC9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086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13B3A-6030-299C-1956-41B0F786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6CDC8-5DB5-6752-D78A-E0F95096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C46F0-26CB-591C-C1E7-C89936B7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F06-EB5C-4E64-A0FE-8D728CD02C13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50286-DBB1-82AB-7004-ABC5AA9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E4BC40-DD38-A3EC-671F-58290FD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753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8AA05-9D20-21E5-D4DB-8B21E29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7C769-B0D5-C284-8391-A9FA7C320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F1465-9D43-D519-138B-517859B9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597E-C398-4DC3-997D-B33FCC13B72A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12712-6A65-9DB1-2D18-64B2CB4E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7E8B3-B37E-5FBD-8D06-4774A0D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2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95ED-ED10-4F5F-ADFE-0C9D2804AD39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084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A0B3A-92AC-392D-35C4-369D7CA2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92600-1345-4038-565A-ACC46734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665C59-F758-CD9D-9811-3B1F30F4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CEA772-DE64-0627-CA27-A7985F9D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74A-C5E4-4070-B2E8-93616CF004A8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26165E-F0E9-9B13-2216-A8A425D3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29F95-464D-31A6-FE38-076F327E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44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06202-3085-012F-90C4-D8DCB7FD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4F58D-E0D5-F03F-8197-3BF2A004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4573EA-4B89-FE77-83C0-3C762F6C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F051BF-1811-1469-0FB3-7BE79AF39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12CB22-0364-D122-815E-82E31641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F5DB5E-2776-1714-2AB1-1190A0A1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2A46-F40C-4109-B93E-B286A8868BE2}" type="datetime1">
              <a:rPr lang="it-IT" smtClean="0"/>
              <a:t>10/12/2023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BF309B-46B7-C44D-DDD2-54277204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1CCBD3-2FFF-395D-9C43-0D1158FE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027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95A26-B535-A007-9888-1EC1553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478923-BB72-9A58-2C8D-144252F7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CCEB-BDE1-420A-BE13-7F4C3737A465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8E1A58-4EDA-1476-32DB-813FD25B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54EE9D-541C-EDBD-FC48-C11455D9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496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1699F3-ACCE-73DE-0C6A-8A179D3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7763-7FCD-4B62-A507-E80AC5D2F00F}" type="datetime1">
              <a:rPr lang="it-IT" smtClean="0"/>
              <a:t>10/12/2023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21C2C7-A948-A32A-FB45-411AC270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BF7D59-C171-A1F5-B0A9-04CE9A0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79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35C04-0E87-0C37-B223-A5E1BF1D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CEC519-46B5-D006-542C-AA2867F3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0EDC59-24DB-6DEA-3CDC-E89B873C6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CC19DA-9515-3AAD-9FFE-DCA000B3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ECF4-B685-48AD-A21E-CB8E74519F80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B59F39-C810-4A9F-89BF-62A2DA04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47F690-AD92-D216-45BE-E8A3DB64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262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C8527-79F7-1F46-EF70-CF4863D7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88FCD7-629C-7D0D-8915-57A463AA4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4A0D55-B7DA-38ED-9D0A-4A3C4D415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60A457-371F-25E0-A10E-A2C8230E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BAFF-AD02-443F-900F-A8E6BF4D13E4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D6A00A-D409-0AA3-86E7-9D89A8C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EFBA6-124D-1527-03E8-C244E39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89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8EB5F-5FA4-964A-C216-046C6E3B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C0FEA-DE1F-0804-CC4D-11CE2E08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5ED3FF-243B-0580-0C8B-39622DD5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79EA-F56A-4E10-9D4A-6E13EC2D7AC4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297722-985A-DE4A-D0F5-7BC6929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C397A-F345-9973-AF77-8CDD5EA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46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0808C0-4922-0715-652E-0FBBE553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C109D1-6593-5862-EA3E-4D1608648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7DEF18-0293-534B-1696-43415610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08ED-23A3-4E4A-B463-937292F51754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B901E-E77E-18EE-EDD0-FB49DC0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05A3E-E9D4-A64F-CE2C-BE7AF58E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845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F80716-ECAC-1611-CCD2-C319B9DB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2EEF-ADF3-42B2-8777-C2084E3CF58F}" type="datetime1">
              <a:rPr lang="it-IT" smtClean="0"/>
              <a:t>10/12/2023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9DCB8D-6861-3544-362B-0EBA2E32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AC8B3BB-67F4-356D-5394-79161A51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86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0A21-7B9F-48C2-9B5E-A83B95A61889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43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FFC-8AC0-426D-AA16-758ABD4F7F1C}" type="datetime1">
              <a:rPr lang="it-IT" smtClean="0"/>
              <a:t>10/12/2023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859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589A-86F8-4C24-B326-0A698AE14300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984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EAB8-A60B-48D7-BC1D-2A0A8AB7551A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68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4C-BD84-4073-838A-43CCD0A166D0}" type="datetime1">
              <a:rPr lang="it-IT" smtClean="0"/>
              <a:t>10/12/2023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909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6ED-B80C-4F58-92EE-72D0F5230E8C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64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1939-793D-44EE-BDC2-234D38366FFF}" type="datetime1">
              <a:rPr lang="it-IT" smtClean="0"/>
              <a:t>10/12/2023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154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466E-CE6C-4228-830A-9649AF812AF1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078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8F2-81C4-44E8-BC12-0162DC947823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112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6CC3-F11F-4555-A050-21824F34DBA8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386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7BF89909-24E1-68CC-9089-514EFFE7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B78275C-E8F3-BAE0-DD81-2738CB3B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077-6657-444E-9507-F71EAA45028B}" type="datetime1">
              <a:rPr lang="it-IT" smtClean="0"/>
              <a:t>10/12/2023</a:t>
            </a:fld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0B50271-2910-9765-9147-9842E00E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FD99D9A-4BC5-9749-1CBC-C2F9FF01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19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3A9E7-A545-DA3B-C5EC-C76C5448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ED6996-4A49-4A9F-ACC1-E0D9A0A2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AF19-E941-4E1D-9ECE-B3B074E2F545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8BDCE5-664C-AAD4-F493-8A8F7B0D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3192C0-11D3-E68D-696C-339C19A0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8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BE6-4D4A-428A-9A40-239C1F46145C}" type="datetime1">
              <a:rPr lang="it-IT" smtClean="0"/>
              <a:t>10/12/2023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38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46D41D-07C9-3A3C-A59C-783DA87B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AB413-ACF4-9411-3423-8459F4CD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6C99-E6BC-461C-9CFB-B08A373AA48A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C0154-F7E0-7818-9281-C2F8C1FD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F88E5-53B3-3A99-D0B5-7470E108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02255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881A8-007F-4543-A7DD-1CB63190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44547E-9425-BA79-9CE4-7FF41635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43D2FA-672F-632B-2F89-4CE73F67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98BB-7589-4369-8EFD-14FA3BBF0A30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77B739-B01D-D1AB-9E9B-18449AB0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F20AF7-64EE-CF52-B084-D9947CA8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9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2691-C144-4757-B740-241C619F10B4}" type="datetime1">
              <a:rPr lang="it-IT" smtClean="0"/>
              <a:t>10/12/2023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82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A77-0E2D-4C7F-B6B1-A770937161CB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3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D317-E757-40EE-B1AB-957866FA97EF}" type="datetime1">
              <a:rPr lang="it-IT" smtClean="0"/>
              <a:t>10/12/2023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2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202D-5DC4-4733-ADAE-36E2B50F929C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72" r:id="rId13"/>
    <p:sldLayoutId id="214748397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2628D3-D717-C545-AF57-9EC43CFC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B7345-47E2-49BA-0004-E6973C98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9D555-8DF9-8249-4C7E-38553AE7F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C42-3E75-4BDF-B3D7-187A252D98A9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25148-4842-4E2A-5D24-C0D891E48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46514-71CE-4F48-7A04-1A93989BD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1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2628D3-D717-C545-AF57-9EC43CFC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B7345-47E2-49BA-0004-E6973C98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9D555-8DF9-8249-4C7E-38553AE7F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3399-3AF1-4B04-8115-8ED14D629CB0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25148-4842-4E2A-5D24-C0D891E48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46514-71CE-4F48-7A04-1A93989BD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2628D3-D717-C545-AF57-9EC43CFC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B7345-47E2-49BA-0004-E6973C98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79D555-8DF9-8249-4C7E-38553AE7F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B9DA-682B-469F-8EE4-5D86065B001D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25148-4842-4E2A-5D24-C0D891E48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F46514-71CE-4F48-7A04-1A93989BD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0110-F9D6-4316-AD67-93FADDC789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6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6BB0-80CC-439E-A5CB-5D60EE90637F}" type="datetime1">
              <a:rPr lang="it-IT" smtClean="0"/>
              <a:t>10/12/2023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6901-924E-4B80-8292-851E320CCE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5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homoradix.com/2014/06/22/litalia-e-un-bosco-la-sequoia-gemella-di-reggello-fi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www.politicheagricole.it/flex/tmp/imgResized/T-ce019339a062594fddfdb0c2332ec8eb-247x37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heagricole.it/" TargetMode="External"/><Relationship Id="rId7" Type="http://schemas.openxmlformats.org/officeDocument/2006/relationships/hyperlink" Target="https://www.politicheagricole.it/flex/cm/pages/ServeBLOB.php/L/IT/IDPagina/162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atriarchinatura.it/" TargetMode="External"/><Relationship Id="rId5" Type="http://schemas.openxmlformats.org/officeDocument/2006/relationships/hyperlink" Target="https://ilregistrodeglialberi.it/" TargetMode="External"/><Relationship Id="rId4" Type="http://schemas.openxmlformats.org/officeDocument/2006/relationships/hyperlink" Target="https://www.gianttrees.org/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452191"/>
            <a:ext cx="12192000" cy="1991186"/>
          </a:xfrm>
          <a:prstGeom prst="rect">
            <a:avLst/>
          </a:prstGeom>
          <a:solidFill>
            <a:srgbClr val="008A3E"/>
          </a:solidFill>
        </p:spPr>
        <p:txBody>
          <a:bodyPr wrap="square">
            <a:spAutoFit/>
          </a:bodyPr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ALBERI MONUMENTALI D’ITALIA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Federica Alatri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it-IT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Roma, </a:t>
            </a:r>
            <a:r>
              <a:rPr lang="it-IT" sz="1400" spc="4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dicembre 2023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8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7EE983-7BEB-09ED-4815-77B2BB2FFA45}"/>
              </a:ext>
            </a:extLst>
          </p:cNvPr>
          <p:cNvSpPr txBox="1"/>
          <p:nvPr/>
        </p:nvSpPr>
        <p:spPr>
          <a:xfrm>
            <a:off x="291058" y="23947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NUOVI INGRESSI DI ALBERI MONUMENTALI</a:t>
            </a:r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263A0D-68C9-12E6-47F4-3885D2E7E9A5}"/>
              </a:ext>
            </a:extLst>
          </p:cNvPr>
          <p:cNvSpPr txBox="1"/>
          <p:nvPr/>
        </p:nvSpPr>
        <p:spPr>
          <a:xfrm>
            <a:off x="291058" y="587514"/>
            <a:ext cx="11286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l'Acero di Caronia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(ME) un albero di circa 1.000 anni con una chioma che copre una superficie di circa 550 m²</a:t>
            </a:r>
            <a:endParaRPr lang="it-IT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Castagno di San Francesco da Paola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nel Comune di </a:t>
            </a:r>
            <a:r>
              <a:rPr lang="it-IT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Presilano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Celico (CS) riconosciuto monumentale per età, dimensioni (1285 cm di circonferenza, 13,5 m di altezza), valore ecologico e rarità botanica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Tiglio Sacro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Ospedaletto d'Alpinolo (AV) monumentale per età (150 anni), dimensioni (480 cm di circonferenza, 18 m di altezza), valore storico, culturale, religioso</a:t>
            </a:r>
          </a:p>
          <a:p>
            <a:pPr algn="just"/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latin typeface="Arial" panose="020B0604020202020204" pitchFamily="34" charset="0"/>
              </a:rPr>
              <a:t>S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ughera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Montalto di Castro (VT) ragguardevole per le dimensioni (circonferenza 520 cm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ampiezza della chioma 19-20 m)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Sequoia gigante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Villa Piazzo di Pettinengo (BI) (894 cm di circonferenza)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Platano di Scopoli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piantato nel 1778 all'interno dell'Orto botanico dell'Università di Pavia (circonferenza 760 cm, 45 m di altezza)</a:t>
            </a:r>
            <a:endParaRPr lang="it-IT" sz="2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034E59-7F8F-0D87-75ED-5CF69F6C65D1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702E-9B11-F929-09AF-C72345F6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10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285769C3-CFEA-3439-DE83-C2FF278E1DEA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AE83C9-C7E6-D2E3-DCA3-FD3EC6A8F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90" y="891801"/>
            <a:ext cx="5183911" cy="25984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7EE983-7BEB-09ED-4815-77B2BB2FFA45}"/>
              </a:ext>
            </a:extLst>
          </p:cNvPr>
          <p:cNvSpPr txBox="1"/>
          <p:nvPr/>
        </p:nvSpPr>
        <p:spPr>
          <a:xfrm>
            <a:off x="291058" y="23947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NUOVI INGRESSI DI ALBERI MONUMENTALI</a:t>
            </a:r>
            <a:endParaRPr lang="it-IT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034E59-7F8F-0D87-75ED-5CF69F6C65D1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01AE75-3188-D2F5-FEEE-7B9DEF80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8" y="922606"/>
            <a:ext cx="4817015" cy="48988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3EB88D5-8BB7-B30F-5B19-0B5488C1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90" y="3657527"/>
            <a:ext cx="5183911" cy="21639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1D3118-B46F-3891-E378-2312E876CFB2}"/>
              </a:ext>
            </a:extLst>
          </p:cNvPr>
          <p:cNvSpPr txBox="1"/>
          <p:nvPr/>
        </p:nvSpPr>
        <p:spPr>
          <a:xfrm>
            <a:off x="2119637" y="5425519"/>
            <a:ext cx="2942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Acero di Caronia</a:t>
            </a:r>
            <a:r>
              <a:rPr lang="it-IT" sz="1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(ME)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435A5B5-7446-4464-6D37-FCE73E7088B1}"/>
              </a:ext>
            </a:extLst>
          </p:cNvPr>
          <p:cNvSpPr txBox="1"/>
          <p:nvPr/>
        </p:nvSpPr>
        <p:spPr>
          <a:xfrm>
            <a:off x="6285390" y="5086965"/>
            <a:ext cx="4455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Castagno di S.Francesco da Paola (CS)</a:t>
            </a:r>
            <a:endParaRPr lang="it-IT" sz="160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510112-E6AD-2ABE-8ECB-EC646101E5BF}"/>
              </a:ext>
            </a:extLst>
          </p:cNvPr>
          <p:cNvSpPr txBox="1"/>
          <p:nvPr/>
        </p:nvSpPr>
        <p:spPr>
          <a:xfrm>
            <a:off x="6285390" y="2994121"/>
            <a:ext cx="4831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Tiglio Sacro</a:t>
            </a:r>
            <a:r>
              <a:rPr lang="it-IT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di Ospedaletto d'Alpinolo (AV)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1643BFD-1745-0A2E-89AA-1A9A756B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11</a:t>
            </a:fld>
            <a:endParaRPr lang="it-IT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3FD4A69-0C8B-F5FF-732E-70BE47DE9301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2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A39811F-57DF-ED24-01AF-D6955622D3D2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4209C7-1639-49DF-1859-8F431579BD05}"/>
              </a:ext>
            </a:extLst>
          </p:cNvPr>
          <p:cNvSpPr txBox="1"/>
          <p:nvPr/>
        </p:nvSpPr>
        <p:spPr>
          <a:xfrm>
            <a:off x="266699" y="1342774"/>
            <a:ext cx="65957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Detentori dei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record di altezza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platano comune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55 metri nel parco del Castello di Agliè (TO)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sequoia sempreverde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(sequoia gemella) di 54 metri nel Castello di Sammezzano a Reggello (FI) </a:t>
            </a:r>
            <a:endParaRPr lang="it-IT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sequoia sempreverde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51 metri nel Comune di Pollone a Biella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8C0DE9-981C-6FB1-88C3-15E158FA6CB4}"/>
              </a:ext>
            </a:extLst>
          </p:cNvPr>
          <p:cNvSpPr txBox="1"/>
          <p:nvPr/>
        </p:nvSpPr>
        <p:spPr>
          <a:xfrm>
            <a:off x="539633" y="23972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QUALCHE CURIOSITA’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65D5ADF-0066-D363-17BA-AA92D720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89" y="911217"/>
            <a:ext cx="4117612" cy="4947285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4DB445-FF4B-6FC8-605C-8C23DFC1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11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023ECB4F-E66A-E304-59EF-E8857487A3AC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2646FF-88F6-8BAB-7B4F-CB2EC95976E0}"/>
              </a:ext>
            </a:extLst>
          </p:cNvPr>
          <p:cNvSpPr txBox="1"/>
          <p:nvPr/>
        </p:nvSpPr>
        <p:spPr>
          <a:xfrm>
            <a:off x="7785718" y="4375882"/>
            <a:ext cx="3795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Sequoia gemella di Reggello (FI)</a:t>
            </a:r>
            <a:endParaRPr lang="it-IT" sz="1600" b="1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3414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4209C7-1639-49DF-1859-8F431579BD05}"/>
              </a:ext>
            </a:extLst>
          </p:cNvPr>
          <p:cNvSpPr txBox="1"/>
          <p:nvPr/>
        </p:nvSpPr>
        <p:spPr>
          <a:xfrm>
            <a:off x="362078" y="914294"/>
            <a:ext cx="49378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Esemplari di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maggiore circonferenza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fico </a:t>
            </a:r>
            <a:r>
              <a:rPr lang="it-IT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magnoloide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3600 cm a Villa Garibaldi a Palermo</a:t>
            </a:r>
            <a:r>
              <a:rPr lang="it-IT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castagno dei Cento Cavalli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2200 cm a Sant'Alfio (CT)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castagno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1400 cm nel Parco del Pollino a Grisolia (CS)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0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8C0DE9-981C-6FB1-88C3-15E158FA6CB4}"/>
              </a:ext>
            </a:extLst>
          </p:cNvPr>
          <p:cNvSpPr txBox="1"/>
          <p:nvPr/>
        </p:nvSpPr>
        <p:spPr>
          <a:xfrm>
            <a:off x="539633" y="23972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QUALCHE CURIOSITA’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39811F-57DF-ED24-01AF-D6955622D3D2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DC91BF-3E3B-9525-A662-68FBCE32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45" y="1171851"/>
            <a:ext cx="5918447" cy="44388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6AF087-60F6-D206-8B0E-B5255C665C1D}"/>
              </a:ext>
            </a:extLst>
          </p:cNvPr>
          <p:cNvSpPr txBox="1"/>
          <p:nvPr/>
        </p:nvSpPr>
        <p:spPr>
          <a:xfrm>
            <a:off x="7323364" y="5097046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 Magnoloide - Palermo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A6231F-6317-98A1-417D-8B54881E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12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A58142F5-2859-8F3C-58B4-7E7700A528F9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2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4209C7-1639-49DF-1859-8F431579BD05}"/>
              </a:ext>
            </a:extLst>
          </p:cNvPr>
          <p:cNvSpPr txBox="1"/>
          <p:nvPr/>
        </p:nvSpPr>
        <p:spPr>
          <a:xfrm>
            <a:off x="335447" y="822120"/>
            <a:ext cx="9776812" cy="1267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due alberi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più longevi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d'Italia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olivastro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oltre 4000 anni di Luras (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Olbia Tempio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castagno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3000/4000 anni a Sant'Alfio (CT)</a:t>
            </a:r>
            <a:r>
              <a:rPr lang="it-IT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8C0DE9-981C-6FB1-88C3-15E158FA6CB4}"/>
              </a:ext>
            </a:extLst>
          </p:cNvPr>
          <p:cNvSpPr txBox="1"/>
          <p:nvPr/>
        </p:nvSpPr>
        <p:spPr>
          <a:xfrm>
            <a:off x="539633" y="23972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QUALCHE CURIOSITA’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39811F-57DF-ED24-01AF-D6955622D3D2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F34AD0B-3374-24DE-2DDD-524AB285A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0112"/>
            <a:ext cx="5525733" cy="37600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CE6555-716E-18C9-71CC-B2CA2D84B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7" y="2170113"/>
            <a:ext cx="5525733" cy="3760095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B1774B-E692-6D0B-8425-97BC2F90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13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8B85B7C-BF11-334A-5BD1-3DD68DCC536C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8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03188D-3145-5EF0-F1E6-2CEB73A01D18}"/>
              </a:ext>
            </a:extLst>
          </p:cNvPr>
          <p:cNvSpPr txBox="1"/>
          <p:nvPr/>
        </p:nvSpPr>
        <p:spPr>
          <a:xfrm>
            <a:off x="481614" y="21751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DISPOSIZIONI IN MATERIA</a:t>
            </a: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C707F2-AE60-4C58-BBB3-3F9CC3D1A1F3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4CDE08-5411-B2A0-592B-C272FCB33335}"/>
              </a:ext>
            </a:extLst>
          </p:cNvPr>
          <p:cNvSpPr txBox="1"/>
          <p:nvPr/>
        </p:nvSpPr>
        <p:spPr>
          <a:xfrm>
            <a:off x="122765" y="818498"/>
            <a:ext cx="10638264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CENSIMENTO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AGGIORNAMENTO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DEGLI ELENCHI: A OPERA DEI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SOTTO IL COORDINAMENTO DELLE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REGIONI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SEGNALAZIONI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FINALIZZATE ALL'ISCRIZIONE NELL’ELENCO: APPOSITA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SCHEDA</a:t>
            </a:r>
            <a:r>
              <a:rPr lang="it-IT" sz="16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CORREDATA DA FOTO E DA OGNI DOCUMENTAZIONE UTILE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 DELL’ELENCO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CARICO DEL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CORPO FORESTALE DELLO STATO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PUBBLICATO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SULL'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ALBO PRETORIO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DISPOSIZIONE DELLE AMMINISTRAZIONI PUBBLICHE E DELLA COLLETTIVITÀ TRAMITE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SITO INTERNET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SANZIONI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5.000 A 100.000 EURO A CHI DANNEGGI O ABBATTA UN ALBERO MONUMENTALE SENZA AUTORIZZAZIONE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BBATTIMENTI, MODIFICHE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DELLA CHIOMA E DELL'APPARATO RADICALE SOLO PER CASI </a:t>
            </a:r>
            <a:r>
              <a:rPr lang="it-IT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MOTIVATI DIETRO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AUTORIZZAZIONE COMUNALE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PREVIO 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PARERE OBBLIGATORIO E VINCOLANTE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</a:t>
            </a: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CORPO FORESTALE DELLO STATO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191CFDD-1D1E-E684-0D42-607D5721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15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7DF7AE2C-FC91-EDA2-B9EF-85AF4C9841DB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5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27A508-6025-4C00-4421-3735BCB1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CB0F83-65E9-924E-77D2-C46161C573BF}"/>
              </a:ext>
            </a:extLst>
          </p:cNvPr>
          <p:cNvSpPr txBox="1"/>
          <p:nvPr/>
        </p:nvSpPr>
        <p:spPr>
          <a:xfrm>
            <a:off x="523783" y="257145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LINEE GUIDA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FF91312-79BE-9519-FBE1-3CD4DE42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804407"/>
            <a:ext cx="3817397" cy="51609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4ADC8-A159-5DEB-38BC-995E2ED03DDC}"/>
              </a:ext>
            </a:extLst>
          </p:cNvPr>
          <p:cNvSpPr txBox="1"/>
          <p:nvPr/>
        </p:nvSpPr>
        <p:spPr>
          <a:xfrm>
            <a:off x="4243525" y="1710483"/>
            <a:ext cx="74146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Hanno lo scopo di fornire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buone pratiche 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cui fare riferimento nella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gestione del patrimonio arboreo monumentale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di definire i parametri qualitativi minimi che dovrebbero sottendere ad ogni intervento di carattere </a:t>
            </a:r>
            <a:r>
              <a:rPr lang="it-IT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arboricolturale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79068-6EF6-BC19-F3E2-FB5B85F39153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AA9194-29F7-5FC5-F221-DF699077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16</a:t>
            </a:fld>
            <a:endParaRPr lang="it-IT"/>
          </a:p>
        </p:txBody>
      </p:sp>
      <p:cxnSp>
        <p:nvCxnSpPr>
          <p:cNvPr id="8" name="Connettore 1 5">
            <a:extLst>
              <a:ext uri="{FF2B5EF4-FFF2-40B4-BE49-F238E27FC236}">
                <a16:creationId xmlns:a16="http://schemas.microsoft.com/office/drawing/2014/main" id="{DAD02CAD-44F8-EEE2-9BF9-F61E4F4C6043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0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AEADBB-E783-1E82-AEBF-5D7AC7804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g-5" descr="Libro AMI">
            <a:extLst>
              <a:ext uri="{FF2B5EF4-FFF2-40B4-BE49-F238E27FC236}">
                <a16:creationId xmlns:a16="http://schemas.microsoft.com/office/drawing/2014/main" id="{3706B892-6790-5C0E-C17B-3DE0FF97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6" y="991837"/>
            <a:ext cx="3746377" cy="4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C007F2-6149-BA90-C3DD-B684319141DF}"/>
              </a:ext>
            </a:extLst>
          </p:cNvPr>
          <p:cNvSpPr txBox="1"/>
          <p:nvPr/>
        </p:nvSpPr>
        <p:spPr>
          <a:xfrm>
            <a:off x="639192" y="230513"/>
            <a:ext cx="5535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LIBRO AMI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91D793-2A18-CF5B-D7CF-0EE53D90145A}"/>
              </a:ext>
            </a:extLst>
          </p:cNvPr>
          <p:cNvSpPr txBox="1"/>
          <p:nvPr/>
        </p:nvSpPr>
        <p:spPr>
          <a:xfrm>
            <a:off x="4181382" y="1784421"/>
            <a:ext cx="7172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 esempi</a:t>
            </a:r>
            <a:r>
              <a:rPr lang="it-IT" sz="2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b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alberi </a:t>
            </a:r>
            <a:r>
              <a:rPr lang="it-IT" sz="2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grandissima fama per età e dimensioni e alberi meno sorprendenti, che, tuttavia, rispondono a precisi e inconfutabili requisiti di </a:t>
            </a:r>
            <a:r>
              <a:rPr lang="it-IT" sz="2000" b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monumentalità</a:t>
            </a:r>
            <a:r>
              <a:rPr lang="it-IT" sz="2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it-IT" sz="2000" i="1" spc="4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vedi es.scheda </a:t>
            </a:r>
            <a:r>
              <a:rPr lang="it-IT" sz="2000" i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fitolacca del Campidoglio</a:t>
            </a:r>
            <a:r>
              <a:rPr lang="it-IT" sz="2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959288A-0ED3-76B3-7010-4C6C3F8AD535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152EA-A992-9AA8-7E47-F0D37D81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17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24481F7A-2CAF-4991-EFBB-585529D9A2C8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AF55A37-03F5-6151-DDC2-45AD8682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6" y="121634"/>
            <a:ext cx="11114843" cy="592356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98A4030-E9B6-9E99-B3BB-0E7650BFDEE2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058F9C-8DFF-A658-A268-FACA301D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5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6201EE-B547-C051-A1FA-BFBC7BDD6849}"/>
              </a:ext>
            </a:extLst>
          </p:cNvPr>
          <p:cNvSpPr txBox="1"/>
          <p:nvPr/>
        </p:nvSpPr>
        <p:spPr>
          <a:xfrm>
            <a:off x="489089" y="322433"/>
            <a:ext cx="608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42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ALBERI MONUMENTALI A ROMA 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AB267A-A9AC-A511-3A4E-CF3E432367D3}"/>
              </a:ext>
            </a:extLst>
          </p:cNvPr>
          <p:cNvSpPr txBox="1"/>
          <p:nvPr/>
        </p:nvSpPr>
        <p:spPr>
          <a:xfrm>
            <a:off x="489089" y="1028343"/>
            <a:ext cx="10864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Mausoleo dell'Ossario Garibaldino</a:t>
            </a:r>
            <a:r>
              <a:rPr lang="it-IT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A. Richard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 delle Tre Pile</a:t>
            </a:r>
            <a:r>
              <a:rPr lang="it-IT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Aesculus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hippocastanum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Scalinata del Campidoglio</a:t>
            </a:r>
            <a:r>
              <a:rPr lang="it-IT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Phytolacca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dioica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t-IT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it-IT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 Sciarra</a:t>
            </a:r>
            <a:endParaRPr lang="it-IT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	-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 Adolfo </a:t>
            </a:r>
            <a:r>
              <a:rPr lang="it-IT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Leducq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Insieme omogeneo di Ginkgo biloba L.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- Viale Adolfo </a:t>
            </a:r>
            <a:r>
              <a:rPr lang="it-IT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Leducq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Podocarpus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neriifolius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D. Don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(podocarpo)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	-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Istituto Italiano Studi Germanici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deodara (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D.Don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G.Don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Parco di Porta Capena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Via delle Terme di Caracalla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Insieme omogeneo di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Platanus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acerifolia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Aiton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 Celimontana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 Cardinale Spellman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A.Richard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Pinus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halepensis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Mill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Giardino Pubblico Nicola Calipari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Piazza Vittorio Emanuele II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Insieme omogeneo di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Washingtonia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filifera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(Linden ex André) H.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Wendl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ex </a:t>
            </a:r>
            <a:r>
              <a:rPr lang="it-IT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Bary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 Jonio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Angolo Via Monte Cassino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Platanus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acerifolia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Aiton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 Torlonia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Obelisco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A. Richard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 Borghese</a:t>
            </a:r>
            <a:endParaRPr lang="it-IT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	-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 del Lago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ilex L.,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A.Richard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	-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Valle dei Platani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Insieme omogeneo di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Platanus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orientalis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87AEF70-F80F-8460-DF76-E834743063BF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81AEF-7496-450B-1015-B4166C81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19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49D1EFBB-DA30-097F-DE06-04FBEE944FB2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C1ADBF-E7BB-5E99-F26A-21879A1B2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55" y="415030"/>
            <a:ext cx="10853691" cy="545976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it-IT" sz="2400" i="1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far parte dell’immenso, e in continuo aumento, patrimonio arboreo italiano, vi sono alcuni esemplari, che, sfidando le avversità di natura biotica e abiotica, sfuggendo all’interesse produttivistico da parte dell’uomo, con il passare dei secoli hanno raggiunto dimensioni e forme davvero imponenti: testimoni, da una parte, del lungo e faticoso lavoro della natura e, dall’altra, del perdurante legame che da sempre li unisce all’uomo, questi esemplari sono da considerarsi beni dall’elevato valore naturalistico, estetico, culturale e sono spesso espressione della storia e della religiosità delle popolazioni che nei secoli si sono succedute in determinati luoghi </a:t>
            </a:r>
            <a:r>
              <a:rPr lang="it-IT" sz="2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(Angela Farina</a:t>
            </a:r>
            <a:r>
              <a:rPr lang="it-IT" sz="2400" spc="4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it-IT" sz="2400" i="1" spc="4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D0849F3-D0CA-141A-91F1-A4FC04C530E6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285AC-E7E6-5F31-D4A2-48F80EEC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54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D2AAB-992E-1429-BAD7-E55A03B711B6}"/>
              </a:ext>
            </a:extLst>
          </p:cNvPr>
          <p:cNvSpPr txBox="1"/>
          <p:nvPr/>
        </p:nvSpPr>
        <p:spPr>
          <a:xfrm>
            <a:off x="348448" y="1035669"/>
            <a:ext cx="103491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Villa Pamphili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Belvedere del Lago del Giglio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A. </a:t>
            </a:r>
            <a:r>
              <a:rPr lang="it-IT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Richard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Vivai San Sisto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Piazza di Porta Metronia 2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Ceiba speciosa (A.St.-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Hil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A.Juss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Cambess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 syn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Chorisia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speciosa A. St. Hill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falso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kapoc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nigra L. x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velutina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Lam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(ibrido di Quercia americana),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Cedrus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libani A. Richard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Tenuta di Castelporziano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cerris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n. 2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Fraxinus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angustifolia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Vahl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subsp.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oxycarpa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Willd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 Franco &amp; Rocha Afonso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(Frassino meridionale), n. 2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robur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(Farnia), n. 2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ilex 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petraea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subsp.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austrotyrrhenica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Brullo, Guarino &amp; Siracusa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(Rovere), n. 9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suber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Eucalyptus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globulus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Labill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(eucalitto blu),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Insieme omogeneo di 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cerris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L.,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Phillyrea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latifolia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.,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crenata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Lam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(cerro-sughera), 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Quercus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frainetto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Ten.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(Farnetto),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Alnus</a:t>
            </a:r>
            <a:r>
              <a:rPr lang="it-IT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glutinosa (L.)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Gaertn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Ontano nero)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482F3BF-A918-3AFB-0887-2728E0DD4C05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BDEE1-D6C0-00A1-242E-936FDA1B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20</a:t>
            </a:fld>
            <a:endParaRPr lang="it-IT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D72E2A23-C37C-7A11-7790-E9C9257D2BAC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18397D-C1D3-F706-3333-66692CC283B5}"/>
              </a:ext>
            </a:extLst>
          </p:cNvPr>
          <p:cNvSpPr txBox="1"/>
          <p:nvPr/>
        </p:nvSpPr>
        <p:spPr>
          <a:xfrm>
            <a:off x="489089" y="322433"/>
            <a:ext cx="608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</a:rPr>
              <a:t>42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ALBERI MONUMENTALI A ROMA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51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85CBE3-DB5D-D9AC-CA9F-0FB539C253DA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A5A758-DE07-FA73-34AE-818DD52E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3" y="163499"/>
            <a:ext cx="5427214" cy="57287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E4AB20-544C-BDB3-51AD-5957DE109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06" y="178739"/>
            <a:ext cx="5427214" cy="569827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FCF7DB-8499-A6F9-12C3-8CD22519FC3A}"/>
              </a:ext>
            </a:extLst>
          </p:cNvPr>
          <p:cNvSpPr txBox="1"/>
          <p:nvPr/>
        </p:nvSpPr>
        <p:spPr>
          <a:xfrm>
            <a:off x="458680" y="452761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Fitolacca del Campidoglio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DA4AAD-6607-160A-86CA-C6086551D8EF}"/>
              </a:ext>
            </a:extLst>
          </p:cNvPr>
          <p:cNvSpPr txBox="1"/>
          <p:nvPr/>
        </p:nvSpPr>
        <p:spPr>
          <a:xfrm>
            <a:off x="6539886" y="5066171"/>
            <a:ext cx="5588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Piazza Vittorio - Insieme omogeneo Washingtonia </a:t>
            </a:r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2CEE1FA-974B-3340-2993-B68DA17C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85CBE3-DB5D-D9AC-CA9F-0FB539C253DA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C1D8089-A8DE-DB80-C3A3-189D9335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" y="139383"/>
            <a:ext cx="5427214" cy="57287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B4DFED9-6C1F-20DA-CB5D-4619CB57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10" y="139383"/>
            <a:ext cx="5427214" cy="57340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480641-7E36-A236-24D9-FBDAD4FCCCD7}"/>
              </a:ext>
            </a:extLst>
          </p:cNvPr>
          <p:cNvSpPr txBox="1"/>
          <p:nvPr/>
        </p:nvSpPr>
        <p:spPr>
          <a:xfrm>
            <a:off x="6996450" y="5426184"/>
            <a:ext cx="401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Villa Doria Pamphilj -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Cedro del Libano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D2E580-8E43-E533-1DE4-E4CA62CB673A}"/>
              </a:ext>
            </a:extLst>
          </p:cNvPr>
          <p:cNvSpPr txBox="1"/>
          <p:nvPr/>
        </p:nvSpPr>
        <p:spPr>
          <a:xfrm>
            <a:off x="1452860" y="5402671"/>
            <a:ext cx="3332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 Borghese - Valle dei platani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5B0CB02-72E1-5306-B8DA-E3663B74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9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F80C62-3B72-02DA-6452-FB96102590A6}"/>
              </a:ext>
            </a:extLst>
          </p:cNvPr>
          <p:cNvSpPr txBox="1"/>
          <p:nvPr/>
        </p:nvSpPr>
        <p:spPr>
          <a:xfrm>
            <a:off x="461639" y="28606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RIFERIMENTI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B1D7B0-3C79-2C24-2C3B-492ED89E8EBE}"/>
              </a:ext>
            </a:extLst>
          </p:cNvPr>
          <p:cNvSpPr txBox="1"/>
          <p:nvPr/>
        </p:nvSpPr>
        <p:spPr>
          <a:xfrm>
            <a:off x="195309" y="1046942"/>
            <a:ext cx="113634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Legge 14 gennaio 2013, n. 10 “Norme per lo sviluppo degli spazi verdi urbani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”, Art. 7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Disposizioni per la tutela e la salvaguardia degli alberi monumentali, dei filari e delle alberate di particolare pregio paesaggistico, naturalistico, monumentale, storico e </a:t>
            </a:r>
            <a:r>
              <a:rPr lang="it-IT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culturale </a:t>
            </a:r>
            <a:endParaRPr lang="it-IT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Decreto attuativo 23 ottobre 2014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</a:t>
            </a:r>
            <a:r>
              <a:rPr lang="it-IT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inistero delle politiche agricole alimentari e forestali </a:t>
            </a:r>
            <a:r>
              <a:rPr lang="it-IT" b="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Istituzione dell’elenco degli alberi monumentali d’Italia e principi e criteri direttivi per il loro censimento</a:t>
            </a:r>
            <a:endParaRPr lang="it-IT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Decreto Dipartimentale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n. 5450 del 19 dicembre 2017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Approvazione dell’elenco nazionale degli alberi monumentali,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Ministero delle politiche agricole alimentari e forestali </a:t>
            </a:r>
            <a:endParaRPr lang="it-IT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Alberi Monumentali d'Italia – AMI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Ministero dell'agricoltura, della sovranità alimentare e delle foreste </a:t>
            </a:r>
            <a:r>
              <a:rPr lang="it-IT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www.politicheagricole.it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Guida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alla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valutazione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del carattere di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monumentalità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Ministero dell'agricoltura, della sovranità alimentare e delle foreste </a:t>
            </a:r>
            <a:r>
              <a:rPr lang="it-IT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www.politicheagricole.it</a:t>
            </a:r>
            <a:endParaRPr lang="it-IT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Guida per gli aspetti tecnici del censimento degli alberi monumentali italiani</a:t>
            </a: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Corpo forestale dello Stato, Ispettorato generale, Servizio II – Divisione 6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Giant Trees Foundation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Onlus</a:t>
            </a:r>
            <a:r>
              <a:rPr lang="en-US" dirty="0">
                <a:solidFill>
                  <a:srgbClr val="2C2C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https://www.gianttrees.org/it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Registro degli Alberi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https://ilregistrodeglialberi.it/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Associazione Patriarchi della </a:t>
            </a: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Natura </a:t>
            </a:r>
            <a:r>
              <a:rPr lang="it-IT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www.patriarchinatura.it</a:t>
            </a:r>
            <a:endParaRPr lang="it-IT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Google 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Maps - Alberi Monumentali </a:t>
            </a: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d'Italia </a:t>
            </a:r>
            <a:r>
              <a:rPr lang="it-IT" sz="1600">
                <a:hlinkClick r:id="rId7"/>
              </a:rPr>
              <a:t>Masaf-Google Maps-Alberi Monumentali d'Italia(politicheagricole.it)</a:t>
            </a:r>
            <a:endParaRPr lang="it-IT" sz="16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85CBE3-DB5D-D9AC-CA9F-0FB539C253DA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728713-9833-CDF7-D27D-6266F5E4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23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A2132524-C01E-3041-0E51-1550CB57AAF7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7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5E9B4FB-4336-0236-E275-1073E6C92CE0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9390BB-CB40-525B-6439-A47D19A02684}"/>
              </a:ext>
            </a:extLst>
          </p:cNvPr>
          <p:cNvSpPr txBox="1"/>
          <p:nvPr/>
        </p:nvSpPr>
        <p:spPr>
          <a:xfrm>
            <a:off x="394184" y="218348"/>
            <a:ext cx="9126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ELENCO </a:t>
            </a:r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DEGLI </a:t>
            </a: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ALBERI MONUMENTALI D’ITALIA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333D84B-9EB0-F799-8A1A-F68BFF894025}"/>
              </a:ext>
            </a:extLst>
          </p:cNvPr>
          <p:cNvSpPr txBox="1">
            <a:spLocks/>
          </p:cNvSpPr>
          <p:nvPr/>
        </p:nvSpPr>
        <p:spPr>
          <a:xfrm>
            <a:off x="327509" y="11407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Settembre 2023: pubblicazione del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SESTO AGGIORNAMENTO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dell’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ELENCO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DEGLI ALBERI MONUMENTALI D’ITALIA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320 NUOVE ISCRIZIONI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L’elenco è stato istituito con la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LEGGE 10/2013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</a:rPr>
              <a:t>(Art. 7 </a:t>
            </a:r>
            <a:r>
              <a:rPr lang="it-IT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Disposizioni per la tutela e la salvaguardia degli alberi monumentali, dei filari e delle alberate di particolare pregio paesaggistico, naturalistico, monumentale, storico e culturale) </a:t>
            </a:r>
            <a:endParaRPr lang="it-IT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Approvato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Decreto Ministeriale delle Politiche Agricole Alimentari e Forestali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2017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gli ALBERI MONUMENTALI O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</a:rPr>
              <a:t>SISTEMI OMOGENEI DI ALBERI sono passati da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2.407 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4.288</a:t>
            </a: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un incremento di </a:t>
            </a:r>
            <a:r>
              <a:rPr lang="it-I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1881 unità</a:t>
            </a:r>
            <a:endParaRPr lang="it-I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2E94C-96E3-CB57-F94A-DEF60750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3</a:t>
            </a:fld>
            <a:endParaRPr lang="it-IT"/>
          </a:p>
        </p:txBody>
      </p:sp>
      <p:cxnSp>
        <p:nvCxnSpPr>
          <p:cNvPr id="9" name="Connettore 1 5">
            <a:extLst>
              <a:ext uri="{FF2B5EF4-FFF2-40B4-BE49-F238E27FC236}">
                <a16:creationId xmlns:a16="http://schemas.microsoft.com/office/drawing/2014/main" id="{6BD0D283-03E5-9985-ED8D-E7203553C500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75816BE-98B3-7C8D-B685-F586A903A0A8}"/>
              </a:ext>
            </a:extLst>
          </p:cNvPr>
          <p:cNvSpPr/>
          <p:nvPr/>
        </p:nvSpPr>
        <p:spPr>
          <a:xfrm>
            <a:off x="363984" y="1162974"/>
            <a:ext cx="11390051" cy="4172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600F3A-5F84-6D38-E005-50C8D7CBD84D}"/>
              </a:ext>
            </a:extLst>
          </p:cNvPr>
          <p:cNvSpPr txBox="1"/>
          <p:nvPr/>
        </p:nvSpPr>
        <p:spPr>
          <a:xfrm>
            <a:off x="427060" y="200722"/>
            <a:ext cx="7527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COSA SI INTENDE PER ALBERO </a:t>
            </a: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MONUMENTALE?</a:t>
            </a:r>
            <a:endParaRPr lang="it-IT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C4F92C-1346-D2FA-B21D-092E857AAE59}"/>
              </a:ext>
            </a:extLst>
          </p:cNvPr>
          <p:cNvSpPr txBox="1"/>
          <p:nvPr/>
        </p:nvSpPr>
        <p:spPr>
          <a:xfrm>
            <a:off x="533591" y="1338285"/>
            <a:ext cx="111248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l'albero ad alto fusto isolato o facente parte di formazioni boschive naturali o artificiali con caratteri di maestosità </a:t>
            </a: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longevità,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di particolare pregio naturalistico,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oppure rilevanti dal punto di vista storico, culturale, documentario o delle </a:t>
            </a: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tradizioni locali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filari e le alberate di particolare pregio paesaggistico, monumentale, storico </a:t>
            </a: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culturale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gli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alberi ad alto fusto inseriti in particolari complessi architettonici </a:t>
            </a:r>
            <a:r>
              <a:rPr lang="it-IT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importanza storica e culturale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FCF0E5-A66A-B06A-569D-F40CC8676305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B2E6F0-B9E9-541E-859D-ABA025DD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4</a:t>
            </a:fld>
            <a:endParaRPr lang="it-IT"/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155300E1-0919-4DBC-17D2-0CE1F857AD46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3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D0849F3-D0CA-141A-91F1-A4FC04C530E6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285AC-E7E6-5F31-D4A2-48F80EEC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5</a:t>
            </a: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4A27F5B6-5D7D-7BC4-E646-AEF92E035228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95AD53-0F2A-C395-BAA9-92DE96D2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50" y="792905"/>
            <a:ext cx="4531311" cy="52011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6602F6-AE66-E6DE-922E-37892FF2B5F0}"/>
              </a:ext>
            </a:extLst>
          </p:cNvPr>
          <p:cNvSpPr txBox="1"/>
          <p:nvPr/>
        </p:nvSpPr>
        <p:spPr>
          <a:xfrm>
            <a:off x="394184" y="218348"/>
            <a:ext cx="912637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" marR="6096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PATRIARCHI ARBOREI MONUMENTI DELLA NATURA</a:t>
            </a:r>
            <a:endParaRPr lang="it-IT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4963355-0345-C6D4-3B08-66B0D80B9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4" y="1074198"/>
            <a:ext cx="5521896" cy="465553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A52B1E-C217-CE0E-91C5-A2FF4FC8F434}"/>
              </a:ext>
            </a:extLst>
          </p:cNvPr>
          <p:cNvSpPr txBox="1"/>
          <p:nvPr/>
        </p:nvSpPr>
        <p:spPr>
          <a:xfrm>
            <a:off x="7108873" y="5529561"/>
            <a:ext cx="4413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Quercia – Giardino Ducale Estense (Mo)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932A3BD-D0FC-CA22-3FC9-BC15D6A88C2C}"/>
              </a:ext>
            </a:extLst>
          </p:cNvPr>
          <p:cNvSpPr txBox="1"/>
          <p:nvPr/>
        </p:nvSpPr>
        <p:spPr>
          <a:xfrm>
            <a:off x="1665683" y="5286777"/>
            <a:ext cx="333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Carrubo – Valle dei Templi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(AG) </a:t>
            </a:r>
          </a:p>
        </p:txBody>
      </p:sp>
    </p:spTree>
    <p:extLst>
      <p:ext uri="{BB962C8B-B14F-4D97-AF65-F5344CB8AC3E}">
        <p14:creationId xmlns:p14="http://schemas.microsoft.com/office/powerpoint/2010/main" val="58789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A3EDCA-FBEC-8024-4FFA-C242C8E4C8A9}"/>
              </a:ext>
            </a:extLst>
          </p:cNvPr>
          <p:cNvSpPr txBox="1"/>
          <p:nvPr/>
        </p:nvSpPr>
        <p:spPr>
          <a:xfrm>
            <a:off x="335762" y="21039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CARATTERE </a:t>
            </a:r>
            <a:r>
              <a:rPr lang="it-IT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 MONUMENTALITÀ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D16327-459E-1D47-DF57-5A00780F10C3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CA194A-06F1-C3B3-719C-1D081F6FC3CF}"/>
              </a:ext>
            </a:extLst>
          </p:cNvPr>
          <p:cNvSpPr txBox="1"/>
          <p:nvPr/>
        </p:nvSpPr>
        <p:spPr>
          <a:xfrm>
            <a:off x="254961" y="1017148"/>
            <a:ext cx="6935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E’ sempre riferito a qualche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aspetto di eccezionalità, rarità, particolarità, rilevanza, importanza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uò essere attribuito solo </a:t>
            </a:r>
            <a:r>
              <a:rPr lang="it-I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agli alberi</a:t>
            </a: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cioè a quelle piante legnose perenni con fusto indiviso fino ad una certa altezza dal suolo dalla quale partono i rami, dovunque essi siano radicati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Arial" panose="020B0604020202020204" pitchFamily="34" charset="0"/>
              </a:rPr>
              <a:t>Si ritiene che possano essere oggetto del censimento e quindi della proposta di monumentalità anche le </a:t>
            </a:r>
            <a:r>
              <a:rPr lang="it-IT" sz="2000" b="1" dirty="0">
                <a:latin typeface="Arial" panose="020B0604020202020204" pitchFamily="34" charset="0"/>
              </a:rPr>
              <a:t>piante legnose a portamento rampicante (es. vite, glicine) </a:t>
            </a:r>
            <a:r>
              <a:rPr lang="it-IT" sz="2000" dirty="0">
                <a:latin typeface="Arial" panose="020B0604020202020204" pitchFamily="34" charset="0"/>
              </a:rPr>
              <a:t>quando nella loro considerevole espansione dell’apparato fogliare, mostrino un fusto indiviso fino a una certa altezza dal </a:t>
            </a:r>
            <a:r>
              <a:rPr lang="it-IT" sz="2000">
                <a:latin typeface="Arial" panose="020B0604020202020204" pitchFamily="34" charset="0"/>
              </a:rPr>
              <a:t>suolo </a:t>
            </a:r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132000-5C4E-7F81-3D5D-7F0F983E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ED56-776F-408A-BC28-37B59536A5F2}" type="slidenum">
              <a:rPr lang="it-IT" smtClean="0"/>
              <a:t>6</a:t>
            </a:fld>
            <a:endParaRPr lang="it-IT"/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B87951D8-CC61-8642-AC5A-89A6D4E3A54A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25ED8F5D-3544-0EC1-FEA7-FD4BB6DB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4" y="831055"/>
            <a:ext cx="3977196" cy="25746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1EE170-DEC6-BA6A-10BC-CD6E8CE40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4" y="3561308"/>
            <a:ext cx="3977196" cy="23473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F73186-D10B-6817-69AE-29CF149DCF9F}"/>
              </a:ext>
            </a:extLst>
          </p:cNvPr>
          <p:cNvSpPr txBox="1"/>
          <p:nvPr/>
        </p:nvSpPr>
        <p:spPr>
          <a:xfrm>
            <a:off x="7890705" y="5551071"/>
            <a:ext cx="3483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Glicine secolare di Tivoli (Roma)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2CDAF5-5730-DE81-4BF6-1BEB6B71D309}"/>
              </a:ext>
            </a:extLst>
          </p:cNvPr>
          <p:cNvSpPr txBox="1"/>
          <p:nvPr/>
        </p:nvSpPr>
        <p:spPr>
          <a:xfrm>
            <a:off x="8085437" y="3025432"/>
            <a:ext cx="3093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Roverella di Aquilonia (AV)</a:t>
            </a:r>
          </a:p>
        </p:txBody>
      </p:sp>
    </p:spTree>
    <p:extLst>
      <p:ext uri="{BB962C8B-B14F-4D97-AF65-F5344CB8AC3E}">
        <p14:creationId xmlns:p14="http://schemas.microsoft.com/office/powerpoint/2010/main" val="257112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9BE468A-9E81-7F50-C6C1-9C415286DCB5}"/>
              </a:ext>
            </a:extLst>
          </p:cNvPr>
          <p:cNvSpPr/>
          <p:nvPr/>
        </p:nvSpPr>
        <p:spPr>
          <a:xfrm>
            <a:off x="349096" y="1012054"/>
            <a:ext cx="11276956" cy="4750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D92B33E-85CA-6D97-978F-6265798D9300}"/>
              </a:ext>
            </a:extLst>
          </p:cNvPr>
          <p:cNvSpPr txBox="1">
            <a:spLocks/>
          </p:cNvSpPr>
          <p:nvPr/>
        </p:nvSpPr>
        <p:spPr>
          <a:xfrm>
            <a:off x="349096" y="242485"/>
            <a:ext cx="10067925" cy="683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>
                <a:latin typeface="Arial" panose="020B0604020202020204" pitchFamily="34" charset="0"/>
                <a:ea typeface="Times New Roman" panose="02020603050405020304" pitchFamily="18" charset="0"/>
              </a:rPr>
              <a:t>CRITERI DI ATTRIBUZIONE DEL CARATTERE DI MONUMENTALITÀ</a:t>
            </a:r>
            <a:endParaRPr lang="it-IT" sz="180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A24B06D-17FA-7879-4EE8-232285FBCCA5}"/>
              </a:ext>
            </a:extLst>
          </p:cNvPr>
          <p:cNvSpPr txBox="1">
            <a:spLocks/>
          </p:cNvSpPr>
          <p:nvPr/>
        </p:nvSpPr>
        <p:spPr>
          <a:xfrm>
            <a:off x="565948" y="1095374"/>
            <a:ext cx="10515600" cy="4667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PREGIO NATURALISTICO </a:t>
            </a: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legato 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ETÀ E DIMENSIONI (</a:t>
            </a:r>
            <a:r>
              <a:rPr lang="it-IT" sz="1600"/>
              <a:t>circonferenza del tronco, altezza dendrometrica, ampiezza e proiezione della chioma)</a:t>
            </a:r>
            <a:endParaRPr lang="it-IT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FORMA E PORTAMENTO (</a:t>
            </a:r>
            <a:r>
              <a:rPr lang="it-IT" sz="1600"/>
              <a:t>forma o portamento singolari ad essere meritevoli di riconoscimento) </a:t>
            </a:r>
            <a:endParaRPr lang="it-IT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RARITÀ BOTANICA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ARCHITETTURA VEGETALE </a:t>
            </a:r>
            <a:r>
              <a:rPr lang="it-IT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riferita</a:t>
            </a: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/>
              <a:t>a particolari esemplari arborei, filari, alberature o gruppi organizzati in architetture vegetali basate su di un progetto architettonico unitario e riconoscibile</a:t>
            </a:r>
            <a:endParaRPr lang="it-IT" sz="2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VALORE ECOLOGICO</a:t>
            </a:r>
            <a:r>
              <a:rPr lang="it-IT" sz="1400" b="1"/>
              <a:t> </a:t>
            </a:r>
            <a:r>
              <a:rPr lang="it-IT" sz="1600"/>
              <a:t>relativo alle presenze faunistiche e vegetali che si insediano al suo interno o nelle immediate vicinanze</a:t>
            </a:r>
            <a:endParaRPr lang="it-IT" sz="1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PREGIO</a:t>
            </a: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PAESAGGISTICO</a:t>
            </a: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PREGIO</a:t>
            </a:r>
            <a:r>
              <a:rPr lang="it-IT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STORICO-CULTURALE-RELIGIOSO </a:t>
            </a:r>
            <a:r>
              <a:rPr lang="it-IT" sz="1600"/>
              <a:t>alberi che rappresentano il valore testimoniale di una cultura, della memoria collettiva, delle tradizioni, degli usi del suolo, delle pratiche agricole e selvicolturali</a:t>
            </a:r>
            <a:endParaRPr lang="it-IT" sz="16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500"/>
              </a:spcBef>
              <a:buFont typeface="Arial" panose="020B0604020202020204" pitchFamily="34" charset="0"/>
              <a:buNone/>
            </a:pPr>
            <a:endParaRPr lang="it-IT" sz="50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500"/>
              </a:spcBef>
              <a:buFont typeface="Arial" panose="020B0604020202020204" pitchFamily="34" charset="0"/>
              <a:buNone/>
            </a:pPr>
            <a:endParaRPr lang="it-IT" sz="50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500"/>
              </a:spcBef>
              <a:buFont typeface="Arial" panose="020B0604020202020204" pitchFamily="34" charset="0"/>
              <a:buNone/>
            </a:pPr>
            <a:endParaRPr lang="it-IT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1B369B-67AC-7CB5-802A-FDAB559AB30F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578DAC-5797-7818-69D5-E70FCD85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7</a:t>
            </a:fld>
            <a:endParaRPr lang="it-IT"/>
          </a:p>
        </p:txBody>
      </p:sp>
      <p:cxnSp>
        <p:nvCxnSpPr>
          <p:cNvPr id="2" name="Connettore 1 5">
            <a:extLst>
              <a:ext uri="{FF2B5EF4-FFF2-40B4-BE49-F238E27FC236}">
                <a16:creationId xmlns:a16="http://schemas.microsoft.com/office/drawing/2014/main" id="{0EF694AB-B527-962F-C009-05984C2F4200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7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DE55BDB-2B9A-E981-6EF9-9B40CDA9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830458"/>
            <a:ext cx="5451817" cy="29072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5B8B1E-4475-B800-744A-12A2F22B1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3817399"/>
            <a:ext cx="5451817" cy="20919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D0849F3-D0CA-141A-91F1-A4FC04C530E6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285AC-E7E6-5F31-D4A2-48F80EEC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5</a:t>
            </a:r>
          </a:p>
        </p:txBody>
      </p:sp>
      <p:cxnSp>
        <p:nvCxnSpPr>
          <p:cNvPr id="7" name="Connettore 1 5">
            <a:extLst>
              <a:ext uri="{FF2B5EF4-FFF2-40B4-BE49-F238E27FC236}">
                <a16:creationId xmlns:a16="http://schemas.microsoft.com/office/drawing/2014/main" id="{4A27F5B6-5D7D-7BC4-E646-AEF92E035228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6602F6-AE66-E6DE-922E-37892FF2B5F0}"/>
              </a:ext>
            </a:extLst>
          </p:cNvPr>
          <p:cNvSpPr txBox="1"/>
          <p:nvPr/>
        </p:nvSpPr>
        <p:spPr>
          <a:xfrm>
            <a:off x="394184" y="218348"/>
            <a:ext cx="912637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" marR="6096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PATRIARCHI ARBOREI MONUMENTI DELLA NATURA</a:t>
            </a:r>
            <a:endParaRPr lang="it-IT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A52B1E-C217-CE0E-91C5-A2FF4FC8F434}"/>
              </a:ext>
            </a:extLst>
          </p:cNvPr>
          <p:cNvSpPr txBox="1"/>
          <p:nvPr/>
        </p:nvSpPr>
        <p:spPr>
          <a:xfrm>
            <a:off x="8052973" y="3323270"/>
            <a:ext cx="4900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Sequoia gigante di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Villa Piazzo - (BI)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932A3BD-D0FC-CA22-3FC9-BC15D6A88C2C}"/>
              </a:ext>
            </a:extLst>
          </p:cNvPr>
          <p:cNvSpPr txBox="1"/>
          <p:nvPr/>
        </p:nvSpPr>
        <p:spPr>
          <a:xfrm>
            <a:off x="1025628" y="3215582"/>
            <a:ext cx="333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Carrubo – Valle dei Templi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(AG)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0A15F15-7EE5-27FE-C858-BEF2DDBFBDDD}"/>
              </a:ext>
            </a:extLst>
          </p:cNvPr>
          <p:cNvSpPr txBox="1"/>
          <p:nvPr/>
        </p:nvSpPr>
        <p:spPr>
          <a:xfrm>
            <a:off x="9425380" y="5551071"/>
            <a:ext cx="333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Cipressi di Salò (BS)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344D9C4-2960-CA26-602D-76BF28120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9" y="810715"/>
            <a:ext cx="5451817" cy="509865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DF16767-3618-8378-71B2-6BCAEA22E55B}"/>
              </a:ext>
            </a:extLst>
          </p:cNvPr>
          <p:cNvSpPr txBox="1"/>
          <p:nvPr/>
        </p:nvSpPr>
        <p:spPr>
          <a:xfrm>
            <a:off x="1025628" y="5551071"/>
            <a:ext cx="4782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Olivo di Villamassargia (Carbonia-Iglesias) </a:t>
            </a:r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72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9C49FF6-BEB6-5CFE-FBB3-FA8CD3FC150A}"/>
              </a:ext>
            </a:extLst>
          </p:cNvPr>
          <p:cNvSpPr/>
          <p:nvPr/>
        </p:nvSpPr>
        <p:spPr>
          <a:xfrm>
            <a:off x="514904" y="1012054"/>
            <a:ext cx="11111147" cy="4750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B108E4-BA43-1357-AF92-751FFECC5E14}"/>
              </a:ext>
            </a:extLst>
          </p:cNvPr>
          <p:cNvSpPr txBox="1"/>
          <p:nvPr/>
        </p:nvSpPr>
        <p:spPr>
          <a:xfrm>
            <a:off x="958581" y="1407884"/>
            <a:ext cx="5764567" cy="373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ogni specie esistono </a:t>
            </a:r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circonferenze minime indicative per il criterio dimensionale</a:t>
            </a:r>
          </a:p>
          <a:p>
            <a:pPr lvl="0"/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Pino domestico 400 cm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Castagno 450 cm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Leccio 350 cm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Platano comune 400 cm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Olivo 500 cm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Cedro del Libano 400 cm</a:t>
            </a:r>
            <a:endParaRPr lang="it-IT" sz="200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D92B33E-85CA-6D97-978F-6265798D9300}"/>
              </a:ext>
            </a:extLst>
          </p:cNvPr>
          <p:cNvSpPr txBox="1">
            <a:spLocks/>
          </p:cNvSpPr>
          <p:nvPr/>
        </p:nvSpPr>
        <p:spPr>
          <a:xfrm>
            <a:off x="349096" y="242485"/>
            <a:ext cx="10067925" cy="683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>
                <a:latin typeface="Arial" panose="020B0604020202020204" pitchFamily="34" charset="0"/>
                <a:ea typeface="Times New Roman" panose="02020603050405020304" pitchFamily="18" charset="0"/>
              </a:rPr>
              <a:t>CRITERI DI ATTRIBUZIONE DEL CARATTERE DI MONUMENTALITÀ</a:t>
            </a:r>
            <a:endParaRPr lang="it-IT" sz="1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1B369B-67AC-7CB5-802A-FDAB559AB30F}"/>
              </a:ext>
            </a:extLst>
          </p:cNvPr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ALBERI MONUMENTALI D’ITALIA</a:t>
            </a:r>
          </a:p>
          <a:p>
            <a:pPr marL="60960" marR="6096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Federica Alatri</a:t>
            </a:r>
          </a:p>
          <a:p>
            <a:pPr marL="60960" marR="60960" algn="ctr"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762B56-7DC8-545B-8431-85B6E9C26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7" y="2128655"/>
            <a:ext cx="5167659" cy="309262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D8C3A8-D482-44AD-F083-439F2071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6901-924E-4B80-8292-851E320CCECB}" type="slidenum">
              <a:rPr lang="it-IT" smtClean="0"/>
              <a:pPr/>
              <a:t>9</a:t>
            </a:fld>
            <a:endParaRPr lang="it-IT"/>
          </a:p>
        </p:txBody>
      </p:sp>
      <p:cxnSp>
        <p:nvCxnSpPr>
          <p:cNvPr id="2" name="Connettore 1 5">
            <a:extLst>
              <a:ext uri="{FF2B5EF4-FFF2-40B4-BE49-F238E27FC236}">
                <a16:creationId xmlns:a16="http://schemas.microsoft.com/office/drawing/2014/main" id="{6CFF30DC-8704-80DF-1889-53FEB8CB5791}"/>
              </a:ext>
            </a:extLst>
          </p:cNvPr>
          <p:cNvCxnSpPr>
            <a:cxnSpLocks/>
          </p:cNvCxnSpPr>
          <p:nvPr/>
        </p:nvCxnSpPr>
        <p:spPr>
          <a:xfrm>
            <a:off x="248575" y="724518"/>
            <a:ext cx="11620870" cy="0"/>
          </a:xfrm>
          <a:prstGeom prst="line">
            <a:avLst/>
          </a:prstGeom>
          <a:ln w="19050">
            <a:solidFill>
              <a:srgbClr val="008A3E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128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Personalizzato 5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i Office">
  <a:themeElements>
    <a:clrScheme name="Personalizzato 2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1919</Words>
  <Application>Microsoft Office PowerPoint</Application>
  <PresentationFormat>Widescreen</PresentationFormat>
  <Paragraphs>231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1_Tema di Office</vt:lpstr>
      <vt:lpstr>Personalizza struttura</vt:lpstr>
      <vt:lpstr>1_Personalizza struttura</vt:lpstr>
      <vt:lpstr>2_Personalizza struttura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ALBERI MONUMENTALI patriarchi verdi monumenti della natura  di Federica Alatri    Roma, 14 dicembre 2023</dc:title>
  <dc:creator>romolo de chiara</dc:creator>
  <cp:lastModifiedBy>lavoro</cp:lastModifiedBy>
  <cp:revision>85</cp:revision>
  <cp:lastPrinted>2023-11-26T15:11:59Z</cp:lastPrinted>
  <dcterms:created xsi:type="dcterms:W3CDTF">2023-11-01T15:29:00Z</dcterms:created>
  <dcterms:modified xsi:type="dcterms:W3CDTF">2023-12-10T06:53:32Z</dcterms:modified>
</cp:coreProperties>
</file>