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4" r:id="rId2"/>
    <p:sldId id="307" r:id="rId3"/>
    <p:sldId id="287" r:id="rId4"/>
    <p:sldId id="308" r:id="rId5"/>
    <p:sldId id="309" r:id="rId6"/>
    <p:sldId id="306" r:id="rId7"/>
    <p:sldId id="311" r:id="rId8"/>
    <p:sldId id="312" r:id="rId9"/>
    <p:sldId id="268" r:id="rId10"/>
    <p:sldId id="302" r:id="rId11"/>
    <p:sldId id="271" r:id="rId12"/>
    <p:sldId id="285" r:id="rId13"/>
    <p:sldId id="279" r:id="rId14"/>
    <p:sldId id="316" r:id="rId15"/>
    <p:sldId id="313" r:id="rId16"/>
    <p:sldId id="298" r:id="rId17"/>
    <p:sldId id="277" r:id="rId18"/>
    <p:sldId id="286" r:id="rId19"/>
    <p:sldId id="300" r:id="rId20"/>
    <p:sldId id="266" r:id="rId21"/>
    <p:sldId id="303" r:id="rId22"/>
    <p:sldId id="299" r:id="rId23"/>
    <p:sldId id="290" r:id="rId24"/>
    <p:sldId id="291" r:id="rId25"/>
    <p:sldId id="317" r:id="rId26"/>
    <p:sldId id="283" r:id="rId27"/>
    <p:sldId id="292" r:id="rId28"/>
    <p:sldId id="293" r:id="rId29"/>
    <p:sldId id="294" r:id="rId30"/>
    <p:sldId id="278" r:id="rId31"/>
    <p:sldId id="272" r:id="rId32"/>
  </p:sldIdLst>
  <p:sldSz cx="12192000" cy="6858000"/>
  <p:notesSz cx="6797675" cy="99250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 showGuides="1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EB17D0-3E81-4A19-B03D-69E02957FE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3C033-E703-403D-B895-5D6EAD169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76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790D6-BFB0-4274-ABF4-201350F7912F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57D2D-10EE-488B-8B37-5C3E683696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15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3853-580D-4223-ABFC-5088A3D01EAE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BCB4902-8C9C-4343-82FB-F5B2495C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417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7587-B5E5-47B5-8A33-118B3D4FC257}" type="datetime1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79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487B-086E-42BF-84FC-EB9F8C582D7A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39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6A4B9-C35E-4489-A3C2-F4FE8CF21DFE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84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20572-0DC1-BB1B-5DD6-C2DDEE2C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36C678-ADE6-87AB-4C5D-0CF85B7E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370F-D75A-4501-8D44-B5F0C4F87910}" type="datetime1">
              <a:rPr lang="it-IT" smtClean="0"/>
              <a:t>22/02/2024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2B56D8-D1FE-713A-2B61-9AACC610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92CDE3-6CE9-73EB-4EC5-7DC7E498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23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E721-9B48-403E-997F-ECA1D7D3C6FA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82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3BCF-E92C-43D1-8533-D340C82BDDAC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60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5E42-2E83-4E15-B005-240873DE590B}" type="datetime1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79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A5F0-C58C-4938-A243-EC6907A5AB76}" type="datetime1">
              <a:rPr lang="it-IT" smtClean="0"/>
              <a:t>22/02/2024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57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1E6C1-97AB-41C6-A31B-554F19F66C80}" type="datetime1">
              <a:rPr lang="it-IT" smtClean="0"/>
              <a:t>22/02/2024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33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E7AAE-1E32-4319-8E43-8B22238E4646}" type="datetime1">
              <a:rPr lang="it-IT" smtClean="0"/>
              <a:t>22/02/2024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50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86D4-5032-4924-95DA-E875C7ED0DC7}" type="datetime1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1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E9D86-1619-4B2A-A5C8-66E0530ABF77}" type="datetime1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46901-924E-4B80-8292-851E320CCEC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42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learinghouseproject.eu/2021/03/29/urban-forests-a-valuable-tool-for-building-metropolitan-green-area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gazzettaufficiale.it/eli/gu/2020/04/04/90/sg/pdf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C99CB6BF-E755-E928-4899-9EBC6E5D6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0452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1FD932C7-952E-456E-595B-4BA0B89D5F90}"/>
              </a:ext>
            </a:extLst>
          </p:cNvPr>
          <p:cNvSpPr/>
          <p:nvPr/>
        </p:nvSpPr>
        <p:spPr>
          <a:xfrm>
            <a:off x="0" y="2472734"/>
            <a:ext cx="12192000" cy="1400383"/>
          </a:xfrm>
          <a:prstGeom prst="rect">
            <a:avLst/>
          </a:prstGeom>
          <a:solidFill>
            <a:srgbClr val="008A3E"/>
          </a:solidFill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endParaRPr lang="it-IT" sz="1400" b="1" dirty="0">
              <a:solidFill>
                <a:schemeClr val="bg2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400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 algn="ctr">
              <a:spcAft>
                <a:spcPts val="0"/>
              </a:spcAft>
            </a:pPr>
            <a:endParaRPr lang="it-IT" sz="1400" b="1" dirty="0">
              <a:solidFill>
                <a:schemeClr val="bg2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ECE31A3-9E2B-CC59-0C46-42F89C822E3F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</a:pPr>
            <a:r>
              <a:rPr lang="it-IT" b="1" dirty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23 febbraio 2024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28FA960E-4D88-586B-BEE4-4697322A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22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0" y="90358"/>
            <a:ext cx="10168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just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9" y="577549"/>
            <a:ext cx="3186134" cy="238960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5" y="3451890"/>
            <a:ext cx="3541379" cy="216162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58" y="2338231"/>
            <a:ext cx="2809003" cy="14813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24" y="4187847"/>
            <a:ext cx="2800290" cy="136690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84" y="603273"/>
            <a:ext cx="2809002" cy="191725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16" y="2974099"/>
            <a:ext cx="1955671" cy="260756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58" y="603273"/>
            <a:ext cx="2824127" cy="138061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601236" y="5645525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Alberi monumentali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251374" y="252666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Parchi archeologici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233618" y="5645525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cimiteriale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301407" y="2981796"/>
            <a:ext cx="2534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Ville, Parchi, Giardini storici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8721078" y="3866894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Filari di alberi storicizzati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8427560" y="1983887"/>
            <a:ext cx="2800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Aree di valore paesaggistico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8700119" y="564591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Aree naturali vincolate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67FB2D6-548A-1617-396B-895D9C2BD1FF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75699601-36AB-97D2-4A0C-C75BB335F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10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45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QUALITA’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 cstate="print"/>
          <a:srcRect l="59924" t="15185" r="7478" b="45432"/>
          <a:stretch/>
        </p:blipFill>
        <p:spPr>
          <a:xfrm>
            <a:off x="6071010" y="3399865"/>
            <a:ext cx="3005452" cy="212482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/>
          <a:srcRect l="55556" t="13457" r="3958" b="36667"/>
          <a:stretch/>
        </p:blipFill>
        <p:spPr>
          <a:xfrm>
            <a:off x="215016" y="3406725"/>
            <a:ext cx="2937999" cy="215361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 cstate="print"/>
          <a:srcRect l="55556" t="16297" r="3820" b="31605"/>
          <a:stretch/>
        </p:blipFill>
        <p:spPr>
          <a:xfrm>
            <a:off x="3294140" y="3408698"/>
            <a:ext cx="2706308" cy="2124823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5" cstate="print"/>
          <a:srcRect l="55070" t="15432" r="2847" b="38642"/>
          <a:stretch/>
        </p:blipFill>
        <p:spPr>
          <a:xfrm>
            <a:off x="325844" y="645180"/>
            <a:ext cx="3997023" cy="245361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6" cstate="print"/>
          <a:srcRect l="57153" t="15583" r="5139" b="43306"/>
          <a:stretch/>
        </p:blipFill>
        <p:spPr>
          <a:xfrm>
            <a:off x="4484002" y="629655"/>
            <a:ext cx="4009517" cy="245887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48138" y="3117726"/>
            <a:ext cx="3242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Paesaggio storico - archeologico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867393" y="3122866"/>
            <a:ext cx="3242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Paesaggio agricolo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48138" y="5655512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Orto botanico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538161" y="5645043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Orti Urbani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27563" y="563167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Giardino tematico</a:t>
            </a:r>
          </a:p>
        </p:txBody>
      </p:sp>
      <p:pic>
        <p:nvPicPr>
          <p:cNvPr id="3074" name="Picture 2" descr="D:\Documents\VERDE URBANO\Presentazione verde urbano\Presentazione verde pubblico ALATRI_AICQ-12 marzo 2020\FOTO Presentazione verde\Foto tipologie verde Città di Roma\Area naturale protetta.jf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2909" y="603307"/>
            <a:ext cx="3092811" cy="1590675"/>
          </a:xfrm>
          <a:prstGeom prst="rect">
            <a:avLst/>
          </a:prstGeom>
          <a:noFill/>
        </p:spPr>
      </p:pic>
      <p:sp>
        <p:nvSpPr>
          <p:cNvPr id="23" name="Rettangolo 22"/>
          <p:cNvSpPr/>
          <p:nvPr/>
        </p:nvSpPr>
        <p:spPr>
          <a:xfrm>
            <a:off x="8782708" y="2255561"/>
            <a:ext cx="3242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Area naturale protetta</a:t>
            </a:r>
          </a:p>
        </p:txBody>
      </p:sp>
      <p:pic>
        <p:nvPicPr>
          <p:cNvPr id="1026" name="Picture 2" descr="D:\Documents\VERDE URBANO\Presentazione verde urbano\Presentazione verde pubblico ALATRI_AICQ-12 marzo 2020\FOTO Presentazione verde\Foto tipologie verde Città di Roma\verde scolastico.jf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94852" y="2555782"/>
            <a:ext cx="2857500" cy="1682863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9446542" y="425473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scolastico</a:t>
            </a:r>
          </a:p>
        </p:txBody>
      </p:sp>
      <p:sp>
        <p:nvSpPr>
          <p:cNvPr id="1029" name="AutoShape 5" descr="Risultato immagini per parcheggio alberato"/>
          <p:cNvSpPr>
            <a:spLocks noChangeAspect="1" noChangeArrowheads="1"/>
          </p:cNvSpPr>
          <p:nvPr/>
        </p:nvSpPr>
        <p:spPr bwMode="auto">
          <a:xfrm flipV="1">
            <a:off x="155575" y="-1420126"/>
            <a:ext cx="1275660" cy="127566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/>
          </a:p>
        </p:txBody>
      </p:sp>
      <p:pic>
        <p:nvPicPr>
          <p:cNvPr id="1030" name="Picture 6" descr="D:\Documents\VERDE URBANO\Presentazione verde urbano\Presentazione verde pubblico ALATRI_AICQ-12 marzo 2020\FOTO Presentazione verde\Foto tipologie verde Città di Roma\parcheggio alberato.jf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17586" y="4565138"/>
            <a:ext cx="1710825" cy="1356904"/>
          </a:xfrm>
          <a:prstGeom prst="rect">
            <a:avLst/>
          </a:prstGeom>
          <a:noFill/>
        </p:spPr>
      </p:pic>
      <p:sp>
        <p:nvSpPr>
          <p:cNvPr id="25" name="Rettangolo 24"/>
          <p:cNvSpPr/>
          <p:nvPr/>
        </p:nvSpPr>
        <p:spPr>
          <a:xfrm>
            <a:off x="10289220" y="5085715"/>
            <a:ext cx="2218266" cy="82296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60960" marR="60960" algn="ctr">
              <a:spcAft>
                <a:spcPts val="0"/>
              </a:spcAft>
            </a:pPr>
            <a:endParaRPr lang="it-IT" sz="12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 algn="ctr">
              <a:spcAft>
                <a:spcPts val="0"/>
              </a:spcAft>
            </a:pPr>
            <a:endParaRPr lang="it-IT" sz="12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Parcheggio</a:t>
            </a:r>
          </a:p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alberato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F25DC5-E56A-F491-3A87-FFEEFE0CBFA2}"/>
              </a:ext>
            </a:extLst>
          </p:cNvPr>
          <p:cNvSpPr txBox="1"/>
          <p:nvPr/>
        </p:nvSpPr>
        <p:spPr>
          <a:xfrm>
            <a:off x="0" y="72225"/>
            <a:ext cx="635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0" marR="60960" algn="just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 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D53575C9-5AF0-19E3-C0D6-90FE9F0D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11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B48D591-EA02-2161-B253-771A36BFEE6E}"/>
              </a:ext>
            </a:extLst>
          </p:cNvPr>
          <p:cNvSpPr/>
          <p:nvPr/>
        </p:nvSpPr>
        <p:spPr>
          <a:xfrm>
            <a:off x="0" y="603823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67EF53-50CA-E6A5-7C8A-9FDB0A77032F}"/>
              </a:ext>
            </a:extLst>
          </p:cNvPr>
          <p:cNvSpPr txBox="1">
            <a:spLocks/>
          </p:cNvSpPr>
          <p:nvPr/>
        </p:nvSpPr>
        <p:spPr>
          <a:xfrm>
            <a:off x="8610599" y="6349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11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7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566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0" y="103059"/>
            <a:ext cx="6095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just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  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81" y="4106293"/>
            <a:ext cx="2600325" cy="17019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82" y="802357"/>
            <a:ext cx="3998717" cy="287295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11" y="799855"/>
            <a:ext cx="3471463" cy="287295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0" y="4074079"/>
            <a:ext cx="4866788" cy="176167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8" y="806842"/>
            <a:ext cx="3423312" cy="285200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923909" y="369827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Paesaggio ricreativo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969241" y="5797821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Aiuola spartitraffico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9873636" y="578114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Corridoi blu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856275" y="373619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Corridoi verdi: alberate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73862" y="578379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Parco urbano</a:t>
            </a:r>
          </a:p>
        </p:txBody>
      </p:sp>
      <p:pic>
        <p:nvPicPr>
          <p:cNvPr id="2051" name="Picture 3" descr="D:\Documents\VERDE URBANO\Presentazione verde urbano\Presentazione verde pubblico ALATRI_AICQ-12 marzo 2020\FOTO Presentazione verde\Foto tipologie verde Città di Roma\Aiuola piazza venez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6379" y="4111344"/>
            <a:ext cx="3370216" cy="1728000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8788641" y="3698276"/>
            <a:ext cx="25651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residenziale di quartiere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7125DBE-D0D1-0CD8-B9CD-4D5A733A21C5}"/>
              </a:ext>
            </a:extLst>
          </p:cNvPr>
          <p:cNvSpPr/>
          <p:nvPr/>
        </p:nvSpPr>
        <p:spPr>
          <a:xfrm>
            <a:off x="1" y="6100222"/>
            <a:ext cx="12192000" cy="757778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7711923F-358B-203D-E4FC-2B2DAEE2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12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4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1600" y="71504"/>
            <a:ext cx="548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C5AD99A-F294-75F5-CB5A-4DC087AF917B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4767EE06-3B2A-AF3E-ACCC-478FB228A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13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5890EA-70A1-F958-DE4A-59CB3649B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0" y="3459023"/>
            <a:ext cx="2957143" cy="1656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43926D-B0F1-B257-AC85-7273E1A4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0" y="830580"/>
            <a:ext cx="2340000" cy="18064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460E320-6ADE-FB2D-9630-46A0CF9DD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97" y="807401"/>
            <a:ext cx="2875005" cy="1836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234E85C-B345-EA15-F66F-A4BF30DD0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06" y="826408"/>
            <a:ext cx="2721877" cy="2124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E82426A-36B4-72C5-6568-3E1807B05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64" y="3501172"/>
            <a:ext cx="2914583" cy="163216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CD6DF4E-ABFA-61EC-DFCA-B83FF63D0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34" y="3499834"/>
            <a:ext cx="2761581" cy="198000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A7F8BD0A-12F3-AAA9-0AB9-2053A7DE5BF7}"/>
              </a:ext>
            </a:extLst>
          </p:cNvPr>
          <p:cNvSpPr/>
          <p:nvPr/>
        </p:nvSpPr>
        <p:spPr>
          <a:xfrm>
            <a:off x="725640" y="263700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incolto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4239825-B8F9-4A9C-A04A-460AC1EE589E}"/>
              </a:ext>
            </a:extLst>
          </p:cNvPr>
          <p:cNvSpPr/>
          <p:nvPr/>
        </p:nvSpPr>
        <p:spPr>
          <a:xfrm>
            <a:off x="4043649" y="5464394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attrezzato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1F0FED63-C0AC-0B61-31B1-12E0F170E114}"/>
              </a:ext>
            </a:extLst>
          </p:cNvPr>
          <p:cNvSpPr/>
          <p:nvPr/>
        </p:nvSpPr>
        <p:spPr>
          <a:xfrm>
            <a:off x="6775036" y="513597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Percorsi ciclo pedonali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36D2FCB-6385-15A2-2F4F-9E7F9BD215BD}"/>
              </a:ext>
            </a:extLst>
          </p:cNvPr>
          <p:cNvSpPr/>
          <p:nvPr/>
        </p:nvSpPr>
        <p:spPr>
          <a:xfrm>
            <a:off x="6573827" y="271401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Forestazione urbana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4D1E746-E724-C6B0-8520-F457E308943E}"/>
              </a:ext>
            </a:extLst>
          </p:cNvPr>
          <p:cNvSpPr/>
          <p:nvPr/>
        </p:nvSpPr>
        <p:spPr>
          <a:xfrm>
            <a:off x="3326540" y="2987995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Giardini zoologici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5481811-C02E-EEA7-1246-E01221B01106}"/>
              </a:ext>
            </a:extLst>
          </p:cNvPr>
          <p:cNvSpPr/>
          <p:nvPr/>
        </p:nvSpPr>
        <p:spPr>
          <a:xfrm>
            <a:off x="1033492" y="5140213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Parco urbano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82587897-4235-1CD7-3F38-4EE18F181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301" y="690828"/>
            <a:ext cx="2476500" cy="1946178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9061A85D-230A-DE78-147E-54A754CCACDC}"/>
              </a:ext>
            </a:extLst>
          </p:cNvPr>
          <p:cNvSpPr/>
          <p:nvPr/>
        </p:nvSpPr>
        <p:spPr>
          <a:xfrm>
            <a:off x="9982200" y="2693268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Giardini pensili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C180B799-D27A-9BE6-20A0-CE4A7C395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27" y="3505308"/>
            <a:ext cx="2619375" cy="1743075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4D841A2C-5611-10C0-A547-33D45646E7D6}"/>
              </a:ext>
            </a:extLst>
          </p:cNvPr>
          <p:cNvSpPr/>
          <p:nvPr/>
        </p:nvSpPr>
        <p:spPr>
          <a:xfrm>
            <a:off x="9503785" y="5278712"/>
            <a:ext cx="251151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" marR="60960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Aree di recupero ambientale</a:t>
            </a:r>
          </a:p>
        </p:txBody>
      </p:sp>
    </p:spTree>
    <p:extLst>
      <p:ext uri="{BB962C8B-B14F-4D97-AF65-F5344CB8AC3E}">
        <p14:creationId xmlns:p14="http://schemas.microsoft.com/office/powerpoint/2010/main" val="2773513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1600" y="71504"/>
            <a:ext cx="5791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URBANO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6530A8A-2EE2-C88E-2734-90D7F92456AB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FD04FE8E-AD39-69FD-A224-CCE50A76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14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692546B-3284-244C-69FB-45165F1BC84D}"/>
              </a:ext>
            </a:extLst>
          </p:cNvPr>
          <p:cNvSpPr/>
          <p:nvPr/>
        </p:nvSpPr>
        <p:spPr>
          <a:xfrm>
            <a:off x="126890" y="2379231"/>
            <a:ext cx="11946466" cy="12859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60960" lvl="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certificazione volontaria 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dei professionisti coinvolti nella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progettazione e gestione del verde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un importante strumento nell’affidamento degli appalti per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selezionare aziende 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competenze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atte a conseguire i migliori risultati</a:t>
            </a: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FADBDF-92AD-260D-0242-86EE5D2F26A8}"/>
              </a:ext>
            </a:extLst>
          </p:cNvPr>
          <p:cNvSpPr/>
          <p:nvPr/>
        </p:nvSpPr>
        <p:spPr>
          <a:xfrm>
            <a:off x="118643" y="554820"/>
            <a:ext cx="11946467" cy="17007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6096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it-IT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realizzare e mantenere </a:t>
            </a:r>
            <a:r>
              <a:rPr lang="it-IT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tempo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aree verdi pubbliche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occorrono</a:t>
            </a:r>
            <a:endParaRPr lang="it-IT" sz="1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6096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l’applicazione di </a:t>
            </a:r>
            <a:r>
              <a:rPr lang="it-IT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di qualità</a:t>
            </a:r>
          </a:p>
          <a:p>
            <a:pPr marL="742950" marR="6096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’adozione di </a:t>
            </a:r>
            <a:r>
              <a:rPr lang="it-IT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buone pratiche</a:t>
            </a:r>
            <a:r>
              <a:rPr lang="it-IT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/cure ispirate a </a:t>
            </a:r>
            <a:r>
              <a:rPr lang="it-IT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 di gestione eco-compatibile </a:t>
            </a:r>
          </a:p>
          <a:p>
            <a:pPr marL="742950" marR="6096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competenze professionali multidisciplinari, adeguate e certificate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BBA28E7-4A03-A296-AFBE-A861B1C956CE}"/>
              </a:ext>
            </a:extLst>
          </p:cNvPr>
          <p:cNvSpPr/>
          <p:nvPr/>
        </p:nvSpPr>
        <p:spPr>
          <a:xfrm>
            <a:off x="126890" y="3765407"/>
            <a:ext cx="11946466" cy="2220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60960" lvl="1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Professioni regolamentate</a:t>
            </a:r>
            <a:r>
              <a:rPr lang="it-IT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Agronomi,  </a:t>
            </a:r>
            <a:r>
              <a:rPr lang="it-IT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Architetti paesaggisti, </a:t>
            </a:r>
            <a:r>
              <a:rPr lang="it-IT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Agrotecnici, </a:t>
            </a:r>
            <a:r>
              <a:rPr lang="it-IT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Periti Agrari, </a:t>
            </a:r>
          </a:p>
          <a:p>
            <a:pPr marL="742950" marR="60960" lvl="1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Professioni non regolamentate</a:t>
            </a:r>
            <a:r>
              <a:rPr lang="it-IT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Arboricoltori, Manutentori del verde, Giardinieri d’arte, Tecnici progettazione delle aree verdi, Potatori, floricoltori, realizzatori di aiuole, ortovivaisti, rigeneratori di manti erbosi</a:t>
            </a: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4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01600" y="71504"/>
            <a:ext cx="846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SERVIZI ECOSISTEMICI/STANDARD DI QUALITA’ DELLE INFRASTRUTTURE VERDI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91919" y="832842"/>
            <a:ext cx="11396497" cy="442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Il livello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pregio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qualità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del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dunque il suo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valore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in termini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benefici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sociali, ambientali, sanitari, culturali, paesaggistici, economici, i cosiddetti </a:t>
            </a:r>
            <a:r>
              <a:rPr lang="it-IT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SERVIZI ECOSISTEMICI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è direttamente legato al suo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stato di salute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conservazione</a:t>
            </a:r>
            <a:endParaRPr lang="it-IT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>
              <a:lnSpc>
                <a:spcPct val="150000"/>
              </a:lnSpc>
            </a:pP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 garantire una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buona </a:t>
            </a:r>
            <a:r>
              <a:rPr lang="it-IT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QUALITÀ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del verde pubblico occorre definire gli </a:t>
            </a:r>
            <a:r>
              <a:rPr lang="it-IT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</a:t>
            </a:r>
            <a:r>
              <a:rPr lang="it-IT" sz="20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 adottare e addivenire a un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quadro normativo omogeneo</a:t>
            </a: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60960" marR="60960">
              <a:lnSpc>
                <a:spcPct val="150000"/>
              </a:lnSpc>
            </a:pP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6530A8A-2EE2-C88E-2734-90D7F92456AB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FD04FE8E-AD39-69FD-A224-CCE50A76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15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7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9775-FDFF-E85B-AA25-115037039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0A48BC1-AB55-CCB7-419A-3BAAEA910EAE}"/>
              </a:ext>
            </a:extLst>
          </p:cNvPr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BEE1267-AACF-BB70-4910-121CD728E440}"/>
              </a:ext>
            </a:extLst>
          </p:cNvPr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208D7A1F-7F5D-8884-BD84-52B7154EB4B1}"/>
              </a:ext>
            </a:extLst>
          </p:cNvPr>
          <p:cNvSpPr/>
          <p:nvPr/>
        </p:nvSpPr>
        <p:spPr>
          <a:xfrm>
            <a:off x="101600" y="71504"/>
            <a:ext cx="5868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SERVIZI ECOSISTEMICI DELLE INFRASTRUTTURE VERDI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1C111B4-71CB-6EE8-83C2-430EA458FC2D}"/>
              </a:ext>
            </a:extLst>
          </p:cNvPr>
          <p:cNvSpPr/>
          <p:nvPr/>
        </p:nvSpPr>
        <p:spPr>
          <a:xfrm>
            <a:off x="396848" y="585364"/>
            <a:ext cx="11355969" cy="544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Servizi ambientali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Regolazione micro clima urbano (isole di calore)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Mitigazione inquinamento atmosferico e acustico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Stoccaggio/assorbimento carbonio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Regimazione acque/fertilità del suolo/impermeabilità/habitat e biodiversità</a:t>
            </a: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Servizi sociali e culturali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Benessere psico fisico, svago, ricreazione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Educazione ambientale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Bellezza e paesaggio urbano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Valore storico, culturale, scientifico</a:t>
            </a:r>
          </a:p>
          <a:p>
            <a:pPr marL="34671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Benefici economici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Minori costi sanitari</a:t>
            </a:r>
          </a:p>
          <a:p>
            <a:pPr marL="803910" marR="6096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Incremento valore immobiliare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B1AE211-3403-8710-C53F-681178C8F42E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8CC98601-C658-7B95-0EDF-983F6A48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16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32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9ACB9-7BDE-33B0-B508-59F3F58E2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C77770EE-3CEF-DCE0-CC8B-BC3D4FAE6FE4}"/>
              </a:ext>
            </a:extLst>
          </p:cNvPr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17A887E9-9DB4-24ED-C1F8-B486E05A1BAD}"/>
              </a:ext>
            </a:extLst>
          </p:cNvPr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92ABB50E-5BB1-CD43-188B-878E952D86E4}"/>
              </a:ext>
            </a:extLst>
          </p:cNvPr>
          <p:cNvSpPr/>
          <p:nvPr/>
        </p:nvSpPr>
        <p:spPr>
          <a:xfrm>
            <a:off x="6007222" y="873746"/>
            <a:ext cx="5794045" cy="41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 lvl="0" algn="ctr">
              <a:lnSpc>
                <a:spcPct val="150000"/>
              </a:lnSpc>
              <a:spcAft>
                <a:spcPts val="0"/>
              </a:spcAft>
            </a:pP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INDICATORI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PER </a:t>
            </a: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</a:rPr>
              <a:t>UN GOVERNO DEL VERDE DI QUALITÀ</a:t>
            </a:r>
          </a:p>
          <a:p>
            <a:pPr marL="285750" marR="60960" lvl="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Per verificare se le azioni messe in campo dalle pubbliche amministrazioni siano orientate nella direzione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della qualità e della sostenibilità </a:t>
            </a:r>
          </a:p>
          <a:p>
            <a:pPr marL="285750" marR="60960" lvl="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</a:rPr>
              <a:t>Coprono gli aspetti di </a:t>
            </a:r>
          </a:p>
          <a:p>
            <a:pPr marL="742950" marR="6096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Politica e gestione</a:t>
            </a:r>
          </a:p>
          <a:p>
            <a:pPr marL="742950" marR="6096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Qualità del verde</a:t>
            </a:r>
          </a:p>
          <a:p>
            <a:pPr marL="742950" marR="6096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Amministrativi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742950" marR="6096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Interazione con la cittadinanza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6553B5-D582-2D96-C307-ED3B364D1664}"/>
              </a:ext>
            </a:extLst>
          </p:cNvPr>
          <p:cNvSpPr/>
          <p:nvPr/>
        </p:nvSpPr>
        <p:spPr>
          <a:xfrm>
            <a:off x="1" y="90358"/>
            <a:ext cx="856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STANDARD DI QUALITA’- LINEE GUIDA PER LA GESTIONE DEL VERDE URBANO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982027A-748B-CB40-4F7A-1DF898061E8D}"/>
              </a:ext>
            </a:extLst>
          </p:cNvPr>
          <p:cNvSpPr/>
          <p:nvPr/>
        </p:nvSpPr>
        <p:spPr>
          <a:xfrm>
            <a:off x="0" y="5651562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B46209-984B-B59E-05AD-1979520C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17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B2E615-C2C4-7CE1-4307-7F7C84C8B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2" y="113458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DF3EB-8747-2D20-1420-EE6E87DC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E608F7A-D767-D297-96F7-6E693FEDE2A6}"/>
              </a:ext>
            </a:extLst>
          </p:cNvPr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5954431-25C4-9576-E28C-ECBFB7D55430}"/>
              </a:ext>
            </a:extLst>
          </p:cNvPr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F66941AB-C2E3-D906-EA14-B8EC24742EA5}"/>
              </a:ext>
            </a:extLst>
          </p:cNvPr>
          <p:cNvSpPr/>
          <p:nvPr/>
        </p:nvSpPr>
        <p:spPr>
          <a:xfrm>
            <a:off x="101600" y="77657"/>
            <a:ext cx="11851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QUALITA’- LINEE GUIDA PER LA GESTIONE DEL VERDE URBANO-INDICATORI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E98B11C-51E3-7BC9-27E8-B97B8FE0B7E4}"/>
              </a:ext>
            </a:extLst>
          </p:cNvPr>
          <p:cNvSpPr/>
          <p:nvPr/>
        </p:nvSpPr>
        <p:spPr>
          <a:xfrm>
            <a:off x="1755803" y="5626300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Costo annuale per metro quadro di verde gestito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9379227-34FD-F34D-74C1-E6D2861A8448}"/>
              </a:ext>
            </a:extLst>
          </p:cNvPr>
          <p:cNvSpPr/>
          <p:nvPr/>
        </p:nvSpPr>
        <p:spPr>
          <a:xfrm>
            <a:off x="1755808" y="566016"/>
            <a:ext cx="83326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Strumenti di governo del verde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3B712B-F6EA-DD4B-D09B-50BFEA6DA427}"/>
              </a:ext>
            </a:extLst>
          </p:cNvPr>
          <p:cNvSpPr/>
          <p:nvPr/>
        </p:nvSpPr>
        <p:spPr>
          <a:xfrm>
            <a:off x="1755808" y="1014402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Bilancio del verde-bilancio arboreo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9F7F647-CB82-5340-CA55-E0669EF196F9}"/>
              </a:ext>
            </a:extLst>
          </p:cNvPr>
          <p:cNvSpPr/>
          <p:nvPr/>
        </p:nvSpPr>
        <p:spPr>
          <a:xfrm>
            <a:off x="1755808" y="1471673"/>
            <a:ext cx="833263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Numero di aree assegnate/in adozione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CD660DC-E1F0-7544-B5F3-1B5402E115B0}"/>
              </a:ext>
            </a:extLst>
          </p:cNvPr>
          <p:cNvSpPr/>
          <p:nvPr/>
        </p:nvSpPr>
        <p:spPr>
          <a:xfrm>
            <a:off x="1755807" y="1945702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Green budget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E5640DE-3CBE-A16F-2E19-DABCCEA7EE63}"/>
              </a:ext>
            </a:extLst>
          </p:cNvPr>
          <p:cNvSpPr/>
          <p:nvPr/>
        </p:nvSpPr>
        <p:spPr>
          <a:xfrm>
            <a:off x="1755807" y="2420400"/>
            <a:ext cx="83326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Alberi monumentali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E668A0-EF51-3BFF-AF57-060341F83576}"/>
              </a:ext>
            </a:extLst>
          </p:cNvPr>
          <p:cNvSpPr/>
          <p:nvPr/>
        </p:nvSpPr>
        <p:spPr>
          <a:xfrm>
            <a:off x="1755806" y="2900443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Acquisti verdi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3FB4374-31BF-F9AF-F0D7-7AC90A694742}"/>
              </a:ext>
            </a:extLst>
          </p:cNvPr>
          <p:cNvSpPr/>
          <p:nvPr/>
        </p:nvSpPr>
        <p:spPr>
          <a:xfrm>
            <a:off x="1755807" y="3356458"/>
            <a:ext cx="833263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Indice di copertura arborea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87F0963-8A13-E20F-8EC1-C4D3D2586A58}"/>
              </a:ext>
            </a:extLst>
          </p:cNvPr>
          <p:cNvSpPr/>
          <p:nvPr/>
        </p:nvSpPr>
        <p:spPr>
          <a:xfrm>
            <a:off x="1755805" y="3810586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Percentuale di rinnovo delle alberate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88FE643-5855-60BC-2C42-0EB95F807C66}"/>
              </a:ext>
            </a:extLst>
          </p:cNvPr>
          <p:cNvSpPr/>
          <p:nvPr/>
        </p:nvSpPr>
        <p:spPr>
          <a:xfrm>
            <a:off x="1755805" y="4278578"/>
            <a:ext cx="83326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Dotazione ludica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6195A2C-57DD-FF50-0752-41D3624053E9}"/>
              </a:ext>
            </a:extLst>
          </p:cNvPr>
          <p:cNvSpPr/>
          <p:nvPr/>
        </p:nvSpPr>
        <p:spPr>
          <a:xfrm>
            <a:off x="1755804" y="4744810"/>
            <a:ext cx="83326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Lavoratori verdi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E280E72-9812-D106-E7B6-1F734B30B599}"/>
              </a:ext>
            </a:extLst>
          </p:cNvPr>
          <p:cNvSpPr/>
          <p:nvPr/>
        </p:nvSpPr>
        <p:spPr>
          <a:xfrm>
            <a:off x="1755803" y="5179925"/>
            <a:ext cx="83326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60960" algn="ctr"/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Indice di specializzazione del personale impiegato nel settore verde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E148801-0F6D-DCFF-1891-E4C573FEFF60}"/>
              </a:ext>
            </a:extLst>
          </p:cNvPr>
          <p:cNvSpPr/>
          <p:nvPr/>
        </p:nvSpPr>
        <p:spPr>
          <a:xfrm>
            <a:off x="0" y="6072675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Segnaposto numero diapositiva 8">
            <a:extLst>
              <a:ext uri="{FF2B5EF4-FFF2-40B4-BE49-F238E27FC236}">
                <a16:creationId xmlns:a16="http://schemas.microsoft.com/office/drawing/2014/main" id="{1D5DB32D-1341-7234-F1C1-193235FD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18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5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31913" y="841723"/>
            <a:ext cx="11728174" cy="59400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algn="ctr"/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Linee guida per lo sviluppo sostenibile degli spazi verdi </a:t>
            </a:r>
          </a:p>
          <a:p>
            <a:pPr marR="60960" algn="ctr"/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it-IT" sz="2000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Ente Italiano di Normazione-Associazioni </a:t>
            </a:r>
            <a:r>
              <a:rPr lang="it-IT" sz="2000" i="1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Landeres</a:t>
            </a:r>
            <a:r>
              <a:rPr lang="it-IT" sz="2000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 Borghi Autentici d’Italia)</a:t>
            </a:r>
          </a:p>
          <a:p>
            <a:pPr marR="60960" algn="ctr"/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Individua le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azioni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per conseguire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15 obiettivi di qualità ambientale, economica e sociale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relativi alla gestione territoriale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Si rivolge alle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pubbliche amministrazioni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ai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progettisti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alle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ditte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ai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vivaist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 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produttori di materiali vegetali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E’ utilizzabile per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spazi verdi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nuova realizzazione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per quelli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già esistenti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 algn="ctr"/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726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</a:t>
            </a: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QUALITA’- PRASSI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RIFERIMENTO UNI/PDR 8/2014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4ECA5C-66E7-E3A8-1C79-E1AA0997B8C7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CECBB1AA-CB74-AA12-276D-383321D2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19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FA763-B2A8-4622-95C8-A517DEE5E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2513C-B01B-C127-844D-8832A0F4F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1" y="182880"/>
            <a:ext cx="10515600" cy="862784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URBANO-DEFINIZIONI</a:t>
            </a:r>
            <a:br>
              <a:rPr lang="it-IT" dirty="0"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1BF6C5-5706-9885-34CB-472D256C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1" y="741282"/>
            <a:ext cx="11748346" cy="5135644"/>
          </a:xfrm>
        </p:spPr>
        <p:txBody>
          <a:bodyPr>
            <a:noAutofit/>
          </a:bodyPr>
          <a:lstStyle/>
          <a:p>
            <a:pPr marL="0" marR="60960" indent="0" algn="just">
              <a:lnSpc>
                <a:spcPct val="150000"/>
              </a:lnSpc>
              <a:buNone/>
            </a:pPr>
            <a:r>
              <a:rPr lang="it-IT" sz="1800" b="1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Patrimonio di aree verdi, disponibili per ciascun cittadino, presente sul territorio comunale e gestito (direttamente o indirettamente) da enti pubblici (Comune, Provincia, Regione, Stato, Enti parco, ecc.) in larga prevalenza destinato alla fruizione diretta da parte dei cittadini </a:t>
            </a:r>
            <a:br>
              <a:rPr lang="it-IT" sz="1800" b="1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</a:br>
            <a:r>
              <a:rPr lang="it-IT" sz="1800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ISTAT</a:t>
            </a:r>
          </a:p>
          <a:p>
            <a:pPr marL="0" marR="60960" indent="0" algn="just">
              <a:lnSpc>
                <a:spcPct val="100000"/>
              </a:lnSpc>
              <a:buNone/>
            </a:pPr>
            <a:r>
              <a:rPr lang="it-IT" sz="1800" b="1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Aree verdi entro cui può manifestarsi la natura con vari gradi di libertà, con o senza la presenza dell’uomo. Sono aree caratterizzate dalla presenza di suolo e vegetazione, spontanea e non, indipendentemente dalle loro caratteristiche dimensionale, dalla scala territoriale, urbana o edilizia di riferimento</a:t>
            </a:r>
          </a:p>
          <a:p>
            <a:pPr marL="0" marR="60960" indent="0" algn="just">
              <a:lnSpc>
                <a:spcPct val="100000"/>
              </a:lnSpc>
              <a:buNone/>
            </a:pPr>
            <a:r>
              <a:rPr lang="it-IT" sz="1800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Spazi verdi: manuale di progettazione e gestione agro-ambientale</a:t>
            </a:r>
          </a:p>
          <a:p>
            <a:pPr marL="0" marR="60960" indent="0" algn="just">
              <a:lnSpc>
                <a:spcPct val="110000"/>
              </a:lnSpc>
              <a:buNone/>
            </a:pPr>
            <a:r>
              <a:rPr lang="it-IT" sz="1800" b="1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Spazi verdi urbani e spazi verdi periurbani intesi come ecosistemi/habitat fortemente antropizzati con ridotta resistenza e quasi nulla resilienza e/o interfaccia degli ecosistemi naturali con le aree insediate a vocazione residenziale, industriale, commerciale e servizi, reti viarie, impianti tecnologici</a:t>
            </a:r>
          </a:p>
          <a:p>
            <a:pPr marL="0" marR="60960" indent="0" algn="just">
              <a:lnSpc>
                <a:spcPct val="110000"/>
              </a:lnSpc>
              <a:buNone/>
            </a:pPr>
            <a:r>
              <a:rPr lang="it-IT" sz="1800" i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UNI/PDR 8/2014 Linee guida per lo sviluppo degli spazi verdi</a:t>
            </a:r>
            <a:endParaRPr lang="it-IT" sz="1800" i="1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31C2C185-DED2-5580-A4DE-259DA7A8A092}"/>
              </a:ext>
            </a:extLst>
          </p:cNvPr>
          <p:cNvCxnSpPr/>
          <p:nvPr/>
        </p:nvCxnSpPr>
        <p:spPr>
          <a:xfrm flipV="1">
            <a:off x="0" y="473115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E2A45086-B1C6-EE52-5C85-38E94FE7CE12}"/>
              </a:ext>
            </a:extLst>
          </p:cNvPr>
          <p:cNvSpPr/>
          <p:nvPr/>
        </p:nvSpPr>
        <p:spPr>
          <a:xfrm>
            <a:off x="0" y="6029838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Segnaposto numero diapositiva 8">
            <a:extLst>
              <a:ext uri="{FF2B5EF4-FFF2-40B4-BE49-F238E27FC236}">
                <a16:creationId xmlns:a16="http://schemas.microsoft.com/office/drawing/2014/main" id="{F8EE15BD-B836-C0C3-B55F-95588BFD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26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0" y="904305"/>
            <a:ext cx="11675165" cy="47089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1"/>
            <a:r>
              <a:rPr lang="it-IT" sz="2000" b="1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Paesaggio</a:t>
            </a:r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Master Plan, scelta e posizionamento delle specie, corridoi verdi, zone buffer</a:t>
            </a:r>
          </a:p>
          <a:p>
            <a:pPr marR="60960" lvl="1"/>
            <a:r>
              <a:rPr lang="it-IT" sz="2000" b="1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Biodiversità </a:t>
            </a:r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Diversità specie vegetali, limitazione prati monofiti, nidi artificiali, BAF </a:t>
            </a:r>
            <a:r>
              <a:rPr lang="it-IT" sz="20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Biotope</a:t>
            </a:r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Area </a:t>
            </a:r>
            <a:r>
              <a:rPr lang="it-IT" sz="20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Factor</a:t>
            </a:r>
            <a:endParaRPr lang="it-IT" sz="2000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b="1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Pianta </a:t>
            </a:r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Piano di cura, difesa e nutrizione, potature, stabilità, abbattimenti, ripristini</a:t>
            </a:r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b="1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Suolo</a:t>
            </a:r>
            <a:endParaRPr lang="it-IT" sz="2000" b="1" dirty="0">
              <a:solidFill>
                <a:srgbClr val="008A3E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Miglioramento qualità, drenaggio</a:t>
            </a:r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Scarti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Trattamento rifiuti organici e inorganici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Acqua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Impianto irriguo, riciclo acque reflue, irrigazione diversificata</a:t>
            </a:r>
            <a:r>
              <a:rPr lang="it-IT" sz="20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Energia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Impianti e energie rinnovabili, </a:t>
            </a:r>
            <a:r>
              <a:rPr lang="it-IT" sz="2000">
                <a:latin typeface="Century Gothic" panose="020B0502020202020204" pitchFamily="34" charset="0"/>
                <a:ea typeface="Times New Roman" panose="02020603050405020304" pitchFamily="18" charset="0"/>
              </a:rPr>
              <a:t>Carbon Budget</a:t>
            </a:r>
            <a:endParaRPr lang="it-IT" sz="200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726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</a:t>
            </a: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QUALITA’- PRASSI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RIFERIMENTO UNI/PDR 8/2014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B9E1FA9-053F-EB80-5A84-8CAE8D87C5A0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D92D620A-EF35-28B6-9023-72EFAF0D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20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24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0" y="472391"/>
            <a:ext cx="11728174" cy="53245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0" algn="ctr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Inquinamento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Luminoso, acustico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Nutrizione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Elementi nutritivi organici, pratiche agronomiche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Difesa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Strategia integrata, principi attivi organici e selettivi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Diserbo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Controllo infestanti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Macchinari e attrezzi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Emissioni in atmosfera, vibrazioni, rumore, tipo di alimentazione, consumi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Materiali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A basso impatto ambientale, </a:t>
            </a:r>
            <a:r>
              <a:rPr lang="it-IT" sz="20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riciciclabili</a:t>
            </a:r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e locali, certificati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Produzione vegetale 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Materiale corrispondente a standard qualitativi, proporzioni e dimensioni, stato sanitario</a:t>
            </a:r>
          </a:p>
          <a:p>
            <a:pPr marR="60960" lvl="1"/>
            <a:r>
              <a:rPr lang="it-IT" sz="2000" b="1" dirty="0">
                <a:solidFill>
                  <a:srgbClr val="008A3E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Sociale</a:t>
            </a:r>
          </a:p>
          <a:p>
            <a:pPr marR="60960" lvl="1"/>
            <a:r>
              <a:rPr lang="it-IT" sz="2000" dirty="0">
                <a:latin typeface="Century Gothic" panose="020B0502020202020204" pitchFamily="34" charset="0"/>
                <a:ea typeface="Times New Roman" panose="02020603050405020304" pitchFamily="18" charset="0"/>
              </a:rPr>
              <a:t>Comunicazione, informazione/divulgazione, partecipazione </a:t>
            </a:r>
            <a:r>
              <a:rPr lang="it-IT" sz="2000">
                <a:latin typeface="Century Gothic" panose="020B0502020202020204" pitchFamily="34" charset="0"/>
                <a:ea typeface="Times New Roman" panose="02020603050405020304" pitchFamily="18" charset="0"/>
              </a:rPr>
              <a:t>dei cittadini</a:t>
            </a: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726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</a:t>
            </a: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QUALITA’- PRASSI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RIFERIMENTO UNI/PDR 8/2014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3BFB4E1-BCA1-58D8-DD8D-FD960548A747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156B4E70-5F12-EAC7-486A-1042C85D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21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9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31913" y="752946"/>
            <a:ext cx="11728174" cy="51706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 supporto degli obiettivi di qualità è individuata una attività specifica dedicata alla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formazione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amministratori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tecnici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che operano nelle diverse fasi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pianificazione, progettazione, realizzazione, manutenzione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degli spazi verdi</a:t>
            </a: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Strumenti che possono garantire 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qualità del verde</a:t>
            </a:r>
          </a:p>
          <a:p>
            <a:pPr marL="800100" marR="6096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Piano per il Ripristino della Continuità Ecologica </a:t>
            </a:r>
          </a:p>
          <a:p>
            <a:pPr marL="800100" marR="6096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Regolamento del verde</a:t>
            </a:r>
          </a:p>
          <a:p>
            <a:pPr marL="800100" marR="6096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Capitolato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del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Verde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 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manutenzione ordinaria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che dovrebbe prevedere un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Disciplinare Tecnico Manutentivo </a:t>
            </a:r>
          </a:p>
          <a:p>
            <a:pPr marL="800100" marR="6096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Piano di gestione integrato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741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</a:t>
            </a: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QUALITA’- PRASSI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RIFERIMENTO UNI/PDR 8/2014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ACCFA6-4676-7925-9C08-AEDB582460B7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C828DB9B-085E-9D5C-57AD-3D0E7F9B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22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0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45532" y="779594"/>
            <a:ext cx="11946467" cy="53245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Valori di qualità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da rispettare nel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processo progettuale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valore identitario e culturale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costi e benefici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sostenibilità ambientale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fruizione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accessibilità e sicurezza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pianificazione e programmazione degli interventi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Strumenti di supporto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atti a garantire 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qualità finale dell’opera a verde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Capitolato di appalto armonizzato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prescrizioni per la realizzazione di opere a verde e di paesaggio, compresi interventi di restauro di giardini e parchi storici</a:t>
            </a:r>
          </a:p>
          <a:p>
            <a:pPr marR="60960" lvl="1"/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Disciplinare di incarico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professionale relativo alle opere a verde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482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STANDARD DI </a:t>
            </a: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QUALITA’- PROGETTO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QUALIVIVA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7E03BAE-B381-D6B8-47E6-A0D2B8D8FD7C}"/>
              </a:ext>
            </a:extLst>
          </p:cNvPr>
          <p:cNvSpPr/>
          <p:nvPr/>
        </p:nvSpPr>
        <p:spPr>
          <a:xfrm>
            <a:off x="0" y="5641495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2D335C0E-306E-1BD3-AF45-2BC8059D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23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6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22766" y="725014"/>
            <a:ext cx="11946467" cy="50167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GUIDA PRATICA </a:t>
            </a:r>
            <a:r>
              <a:rPr lang="it-IT" sz="2000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La qualità del verde-Manuale per la gestione biologica di parchi e giardini</a:t>
            </a:r>
          </a:p>
          <a:p>
            <a:pPr marR="60960" lvl="0">
              <a:spcAft>
                <a:spcPts val="0"/>
              </a:spcAft>
            </a:pPr>
            <a:endParaRPr lang="it-IT" sz="2000" b="1" i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 algn="ctr">
              <a:spcAft>
                <a:spcPts val="0"/>
              </a:spcAft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Impianto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scelta delle specie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requisiti del materiale vivaistico</a:t>
            </a:r>
          </a:p>
          <a:p>
            <a:pPr marL="800100" marR="6096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piantagione</a:t>
            </a:r>
          </a:p>
          <a:p>
            <a:pPr marR="60960" algn="ctr"/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Manutenzione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entury Gothic" panose="020B0502020202020204" pitchFamily="34" charset="0"/>
              </a:rPr>
              <a:t>Il </a:t>
            </a:r>
            <a:r>
              <a:rPr lang="it-IT" sz="2000" b="1" dirty="0">
                <a:latin typeface="Century Gothic" panose="020B0502020202020204" pitchFamily="34" charset="0"/>
              </a:rPr>
              <a:t>tipo e la frequenza di manutenzione del verde </a:t>
            </a:r>
            <a:r>
              <a:rPr lang="it-IT" sz="2000" dirty="0">
                <a:latin typeface="Century Gothic" panose="020B0502020202020204" pitchFamily="34" charset="0"/>
              </a:rPr>
              <a:t>dovranno essere previsti </a:t>
            </a:r>
            <a:r>
              <a:rPr lang="it-IT" sz="2000" b="1" dirty="0">
                <a:latin typeface="Century Gothic" panose="020B0502020202020204" pitchFamily="34" charset="0"/>
              </a:rPr>
              <a:t>già in fase di progettazione</a:t>
            </a:r>
            <a:r>
              <a:rPr lang="it-IT" sz="2000" dirty="0">
                <a:latin typeface="Century Gothic" panose="020B0502020202020204" pitchFamily="34" charset="0"/>
              </a:rPr>
              <a:t>, per scegliere consapevolmente tecniche agronomiche di cui è noto, a priori, il successivo </a:t>
            </a:r>
            <a:r>
              <a:rPr lang="it-IT" sz="2000" b="1" dirty="0">
                <a:latin typeface="Century Gothic" panose="020B0502020202020204" pitchFamily="34" charset="0"/>
              </a:rPr>
              <a:t>onere di manutenzione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entury Gothic" panose="020B0502020202020204" pitchFamily="34" charset="0"/>
              </a:rPr>
              <a:t>Ogni intervento di manutenzione del verde non dovrà alterare gli </a:t>
            </a:r>
            <a:r>
              <a:rPr lang="it-IT" sz="2000" b="1" dirty="0">
                <a:latin typeface="Century Gothic" panose="020B0502020202020204" pitchFamily="34" charset="0"/>
              </a:rPr>
              <a:t>equilibri ambientali </a:t>
            </a:r>
            <a:r>
              <a:rPr lang="it-IT" sz="2000" dirty="0">
                <a:latin typeface="Century Gothic" panose="020B0502020202020204" pitchFamily="34" charset="0"/>
              </a:rPr>
              <a:t>sia in termini paesaggistici che ecologici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entury Gothic" panose="020B0502020202020204" pitchFamily="34" charset="0"/>
              </a:rPr>
              <a:t>Le scelte tecniche di manutenzione dovranno essere orientate e guidate da criteri che favoriscono la </a:t>
            </a:r>
            <a:r>
              <a:rPr lang="it-IT" sz="2000" b="1" dirty="0">
                <a:latin typeface="Century Gothic" panose="020B0502020202020204" pitchFamily="34" charset="0"/>
              </a:rPr>
              <a:t>longevità degli impianti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>
                <a:latin typeface="Century Gothic" panose="020B0502020202020204" pitchFamily="34" charset="0"/>
              </a:rPr>
              <a:t>Nella manutenzione vanno privilegiati </a:t>
            </a:r>
            <a:r>
              <a:rPr lang="it-IT" sz="2000" b="1" dirty="0">
                <a:latin typeface="Century Gothic" panose="020B0502020202020204" pitchFamily="34" charset="0"/>
              </a:rPr>
              <a:t>interventi regolari</a:t>
            </a:r>
            <a:r>
              <a:rPr lang="it-IT" sz="2000" dirty="0">
                <a:latin typeface="Century Gothic" panose="020B0502020202020204" pitchFamily="34" charset="0"/>
              </a:rPr>
              <a:t>, frequenti e ordinari, piuttosto che saltuari e straordinari</a:t>
            </a: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6299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GESTIONE ECOCOMPATIBILE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5E245A0-0154-AAE9-2772-781FE0AC3E9D}"/>
              </a:ext>
            </a:extLst>
          </p:cNvPr>
          <p:cNvSpPr/>
          <p:nvPr/>
        </p:nvSpPr>
        <p:spPr>
          <a:xfrm>
            <a:off x="0" y="5922619"/>
            <a:ext cx="12191998" cy="814658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B7162E05-E439-215E-6B51-106B3CC1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24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1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2F65-FA59-4862-A1BD-4ECF0822C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DC5C9275-2E34-1FB9-B2C5-B5E64519979B}"/>
              </a:ext>
            </a:extLst>
          </p:cNvPr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048156E-7ECC-BDA8-3296-1A90AD48D061}"/>
              </a:ext>
            </a:extLst>
          </p:cNvPr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CE327E49-AC78-E3AB-7649-1D9FC2DD1C9C}"/>
              </a:ext>
            </a:extLst>
          </p:cNvPr>
          <p:cNvSpPr/>
          <p:nvPr/>
        </p:nvSpPr>
        <p:spPr>
          <a:xfrm>
            <a:off x="122766" y="725014"/>
            <a:ext cx="11946467" cy="47089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urbano: gestione ecologica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MANUALE di progettazione e cura di parchi, giardini e reti ecologiche nella città </a:t>
            </a:r>
          </a:p>
          <a:p>
            <a:pPr marR="60960" lvl="0">
              <a:spcAft>
                <a:spcPts val="0"/>
              </a:spcAft>
            </a:pPr>
            <a:r>
              <a:rPr lang="it-IT" sz="2000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Rispetto della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fauna</a:t>
            </a:r>
          </a:p>
          <a:p>
            <a:pPr marR="60960" lvl="2"/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Tecniche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gestione differenziata</a:t>
            </a:r>
          </a:p>
          <a:p>
            <a:pPr marR="60960" lvl="2"/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Crescita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prati selvatici o fioriti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che favoriscono l’aumento della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biodiversità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locale</a:t>
            </a:r>
          </a:p>
          <a:p>
            <a:pPr marR="60960" lvl="2"/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Valore ecologico e naturalistico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dei terreni incolti</a:t>
            </a:r>
          </a:p>
          <a:p>
            <a:pPr marR="60960" lvl="2"/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Realizzazione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corridoi ecologici </a:t>
            </a: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 favorire la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biodiversità</a:t>
            </a:r>
          </a:p>
          <a:p>
            <a:pPr marR="60960" lvl="2"/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257300" marR="60960" lvl="2" indent="-342900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Tecniche di 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potatura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02D8AFF-6C2C-7802-7C31-288198F8C678}"/>
              </a:ext>
            </a:extLst>
          </p:cNvPr>
          <p:cNvSpPr/>
          <p:nvPr/>
        </p:nvSpPr>
        <p:spPr>
          <a:xfrm>
            <a:off x="101600" y="77657"/>
            <a:ext cx="6299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 GESTIONE ECOCOMPATIBILE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3FC87C2-89F2-3A71-A1B9-783CCC087C17}"/>
              </a:ext>
            </a:extLst>
          </p:cNvPr>
          <p:cNvSpPr/>
          <p:nvPr/>
        </p:nvSpPr>
        <p:spPr>
          <a:xfrm>
            <a:off x="-21167" y="6043768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5C20FECF-538A-34AC-655D-0FAB0C8B9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25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33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1600" y="77657"/>
            <a:ext cx="11767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AMBIENTALI MINIMI PER IL SERVIZIO DI GESTIONE DEL VERDE PUBBLICO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01600" y="545466"/>
            <a:ext cx="119464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 algn="ctr"/>
            <a:endParaRPr lang="it-IT" sz="18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OBIETTIVO </a:t>
            </a:r>
          </a:p>
          <a:p>
            <a:pPr marR="60960"/>
            <a:endParaRPr lang="it-IT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/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Affrontare in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maniera integrata la gestione del verde pubblico 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nell’ambito di una visione strategica del ruolo che esso può avere per l’ambiente urbano e la collettività </a:t>
            </a:r>
          </a:p>
          <a:p>
            <a:pPr marL="342900" marR="60960" indent="-342900">
              <a:buAutoNum type="alphaLcParenR"/>
            </a:pPr>
            <a:endParaRPr lang="it-IT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PARAMETRI</a:t>
            </a:r>
            <a:endParaRPr lang="it-IT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 algn="ctr"/>
            <a:endParaRPr lang="it-IT" sz="1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/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Volti a garantire la</a:t>
            </a:r>
            <a:r>
              <a:rPr lang="it-IT" sz="18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presenza di un apparato di verde pubblico ampio, accessibile e ben tenuto</a:t>
            </a:r>
            <a:r>
              <a:rPr lang="it-IT" sz="18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60960" algn="ctr"/>
            <a:endParaRPr lang="it-IT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CRITERI </a:t>
            </a:r>
            <a:r>
              <a:rPr lang="it-IT" dirty="0">
                <a:latin typeface="Century Gothic" panose="020B0502020202020204" pitchFamily="34" charset="0"/>
                <a:ea typeface="Times New Roman" panose="02020603050405020304" pitchFamily="18" charset="0"/>
              </a:rPr>
              <a:t>per</a:t>
            </a:r>
          </a:p>
          <a:p>
            <a:pPr marR="60960" algn="ctr"/>
            <a:endParaRPr lang="it-IT" sz="18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indent="-342900">
              <a:buFont typeface="+mj-lt"/>
              <a:buAutoNum type="alphaLcParenR"/>
            </a:pP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servizio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progettazione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di nuova area verde o riqualificazione di area già esistente</a:t>
            </a:r>
          </a:p>
          <a:p>
            <a:pPr marL="342900" marR="60960" indent="-342900">
              <a:buFont typeface="+mj-lt"/>
              <a:buAutoNum type="alphaLcParenR"/>
            </a:pPr>
            <a:endParaRPr lang="it-IT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indent="-342900">
              <a:buFont typeface="+mj-lt"/>
              <a:buAutoNum type="alphaLcParenR"/>
            </a:pP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servizio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gestione e manutenzione 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del verde pubblico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indent="-342900">
              <a:buFont typeface="+mj-lt"/>
              <a:buAutoNum type="alphaLcParenR"/>
            </a:pPr>
            <a:endParaRPr lang="it-IT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indent="-342900">
              <a:buFont typeface="+mj-lt"/>
              <a:buAutoNum type="alphaLcParenR"/>
            </a:pP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fornitura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prodotti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per la gestione del verde: materiale florovivaistico, prodotti fertilizzanti e impianti di irrigazione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3A13AD5-A93A-62C0-418D-7FCB373B708B}"/>
              </a:ext>
            </a:extLst>
          </p:cNvPr>
          <p:cNvSpPr/>
          <p:nvPr/>
        </p:nvSpPr>
        <p:spPr>
          <a:xfrm>
            <a:off x="-21167" y="5830322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E44B7BEF-0895-DFA6-8B7C-E9F3F510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26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58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1600" y="77657"/>
            <a:ext cx="1068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AMBIENTALI MINIMI PER IL SERVIZIO DI GESTIONE DEL VERDE PUBBLICO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01599" y="317035"/>
            <a:ext cx="11785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/>
            <a:endParaRPr lang="it-IT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A) PROGETTAZIONE</a:t>
            </a:r>
          </a:p>
          <a:p>
            <a:pPr marR="60960"/>
            <a:endParaRPr lang="it-IT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just"/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Team Multidisciplinare </a:t>
            </a:r>
            <a:r>
              <a:rPr lang="it-IT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di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professionisti con competenze adeguate, esperti nel campo ambientale, paesaggistico, forestale, naturalistico, geologico, ingegneristico, dell’urbanistica</a:t>
            </a:r>
            <a:endParaRPr lang="it-IT" sz="1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/>
            <a:endParaRPr lang="it-IT" sz="1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 algn="just"/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Piano di gestione e manutenzione 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redatto sulla base del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censimento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secondo il principio della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«gestione differenziata» 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funzione della tipologia di area, delle sue dimensioni, destinazioni d’uso e modalità di fruizione</a:t>
            </a:r>
          </a:p>
          <a:p>
            <a:pPr marR="60960"/>
            <a:endParaRPr lang="it-IT" sz="10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/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Contenuti tecnici 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scelta delle specie vegetali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-arboree, arbustive, erbacee –</a:t>
            </a: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basata su 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 e regole di natura (</a:t>
            </a:r>
            <a:r>
              <a:rPr lang="it-IT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Nature-</a:t>
            </a:r>
            <a:r>
              <a:rPr lang="it-IT" i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it-IT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Solution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soluzioni per la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conservazione 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la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tutela della fauna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selvatica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gestione delle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acque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di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ingegneria naturalistica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impianti di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illuminazione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pubblica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opere di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arredo urbano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gestione dei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cantieri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 di compostaggio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la produzione di fertilizzante</a:t>
            </a:r>
            <a:endParaRPr lang="it-IT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24B954-AB0D-65DC-E044-DC083E02C50C}"/>
              </a:ext>
            </a:extLst>
          </p:cNvPr>
          <p:cNvSpPr/>
          <p:nvPr/>
        </p:nvSpPr>
        <p:spPr>
          <a:xfrm>
            <a:off x="0" y="5898771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2861C244-6004-F89F-77FA-F3086768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27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50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1600" y="77657"/>
            <a:ext cx="1056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AMBIENTALI MINIMI PER IL SERVIZIO DI GESTIONE DEL VERDE PUBBLICO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01600" y="545466"/>
            <a:ext cx="11946467" cy="4609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/>
            <a:endParaRPr lang="it-IT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B) GESTIONE E MANUTENZIONE</a:t>
            </a:r>
          </a:p>
          <a:p>
            <a:pPr marR="60960" algn="ctr"/>
            <a:endParaRPr lang="it-IT" sz="18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Requisiti minimi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competenza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il personale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ormazione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continuativa degli operatori</a:t>
            </a:r>
            <a:endParaRPr lang="it-IT" sz="1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ualifica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manutentore del verde 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Tecniche di gestione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risorse idriche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energetich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e,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sostanze chimiche pericolose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rifiuti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 di manutenzione del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patrimonio arboreo e arbustivo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(potature) 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Attività di manutenzione e cura delle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 prative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Monitoraggio periodico della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chimico-fisica dei terreni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 acque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Somministrazione di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diserbanti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laddove necessari</a:t>
            </a:r>
          </a:p>
          <a:p>
            <a:pPr marL="285750" marR="6096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ontrollo del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terreno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delle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piante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prevenire la diffusione di eventuali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6A4BD6D-EB22-3551-F31C-76FA9D4CAE41}"/>
              </a:ext>
            </a:extLst>
          </p:cNvPr>
          <p:cNvSpPr/>
          <p:nvPr/>
        </p:nvSpPr>
        <p:spPr>
          <a:xfrm>
            <a:off x="-21167" y="5524833"/>
            <a:ext cx="12191999" cy="1185939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1C930635-D937-18D3-91D5-7C7CF530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28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3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1600" y="77657"/>
            <a:ext cx="1050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AMBIENTALI MINIMI PER IL SERVIZIO DI GESTIONE DEL VERDE PUBBLICO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01600" y="451999"/>
            <a:ext cx="119464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/>
            <a:endParaRPr lang="it-IT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algn="ctr"/>
            <a:r>
              <a:rPr lang="it-IT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C) PRODOTTI</a:t>
            </a:r>
          </a:p>
          <a:p>
            <a:pPr marR="60960" algn="ctr"/>
            <a:endParaRPr lang="it-IT" sz="18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marR="60960" indent="-285750"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Materiale florovivaistico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piante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sane e ben sviluppate </a:t>
            </a:r>
          </a:p>
          <a:p>
            <a:pPr marL="1200150" marR="60960" lvl="2" indent="-285750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caratteristiche qualitative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tali da garantirne l’attecchimento</a:t>
            </a:r>
          </a:p>
          <a:p>
            <a:pPr marL="1200150" marR="60960" lvl="2" indent="-285750">
              <a:buFont typeface="Courier New" panose="02070309020205020404" pitchFamily="49" charset="0"/>
              <a:buChar char="o"/>
            </a:pP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caratteristiche fisiche 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rispondenti agli </a:t>
            </a:r>
            <a:r>
              <a:rPr lang="it-IT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di qualità</a:t>
            </a: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previsti da studi o guide tecniche riconosciuti a livello nazionale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ementi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 erbosi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requisiti di legge richiesti in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purezza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germinabilità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contenitori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sigillati con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certificazioni CRA-SCS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pecie forestali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rispetto della normativa su commercializzazione dei prodotti forestali e materiale forestale di moltiplicazione</a:t>
            </a:r>
          </a:p>
          <a:p>
            <a:pPr marR="60960" lvl="1"/>
            <a:endParaRPr lang="it-IT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6096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rodotti fertilizzanti</a:t>
            </a:r>
            <a:endParaRPr lang="it-IT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elenco degli ingredienti naturali </a:t>
            </a:r>
          </a:p>
          <a:p>
            <a:pPr marL="742950" marR="60960" lvl="1" indent="-285750">
              <a:buFont typeface="Wingdings" panose="05000000000000000000" pitchFamily="2" charset="2"/>
              <a:buChar char="Ø"/>
            </a:pPr>
            <a:r>
              <a:rPr lang="it-IT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mmendanti: conformi al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marchio CIC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verifica della </a:t>
            </a: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del compost</a:t>
            </a:r>
            <a:endParaRPr lang="it-IT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/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60960" indent="-285750"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Impianti di irrigazione</a:t>
            </a:r>
            <a:r>
              <a:rPr lang="it-IT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risparmio e uso razionale delle risorse idriche</a:t>
            </a:r>
            <a:endParaRPr lang="it-IT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0B9CBCA-D003-5A96-C87B-7662372BBB2B}"/>
              </a:ext>
            </a:extLst>
          </p:cNvPr>
          <p:cNvSpPr/>
          <p:nvPr/>
        </p:nvSpPr>
        <p:spPr>
          <a:xfrm>
            <a:off x="0" y="5723603"/>
            <a:ext cx="12192000" cy="98717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BD0CB0FD-A220-DFF5-F0B1-A31884E4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29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1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1" y="182880"/>
            <a:ext cx="10515600" cy="862784"/>
          </a:xfrm>
        </p:spPr>
        <p:txBody>
          <a:bodyPr>
            <a:normAutofit fontScale="90000"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</a:t>
            </a:r>
            <a:r>
              <a:rPr lang="it-IT" sz="2000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PATRIMONIO DA TUTELARE/BENE COMUNE</a:t>
            </a:r>
            <a:br>
              <a:rPr lang="it-IT" dirty="0"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6497" y="806722"/>
            <a:ext cx="8334103" cy="4908278"/>
          </a:xfrm>
        </p:spPr>
        <p:txBody>
          <a:bodyPr>
            <a:normAutofit/>
          </a:bodyPr>
          <a:lstStyle/>
          <a:p>
            <a:pPr marL="60960" marR="60960">
              <a:lnSpc>
                <a:spcPct val="100000"/>
              </a:lnSpc>
            </a:pPr>
            <a:endParaRPr lang="it-IT" sz="19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L="60960" marR="60960">
              <a:lnSpc>
                <a:spcPct val="100000"/>
              </a:lnSpc>
            </a:pP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Il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verde pubblico urbano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e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 periurbano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si configura come un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patrimonio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da tutelare e un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bene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di interesse comune </a:t>
            </a:r>
          </a:p>
          <a:p>
            <a:pPr marL="60960" marR="60960">
              <a:lnSpc>
                <a:spcPct val="100000"/>
              </a:lnSpc>
              <a:buNone/>
            </a:pPr>
            <a:endParaRPr lang="it-IT" sz="19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L="60960" marR="60960">
              <a:lnSpc>
                <a:spcPct val="100000"/>
              </a:lnSpc>
            </a:pP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E’ un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sistema complesso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, formato da un insieme di superfici e di </a:t>
            </a:r>
          </a:p>
          <a:p>
            <a:pPr marL="0" marR="60960" indent="0">
              <a:lnSpc>
                <a:spcPct val="100000"/>
              </a:lnSpc>
              <a:buNone/>
            </a:pP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strutture vegetali eterogenee </a:t>
            </a:r>
          </a:p>
          <a:p>
            <a:pPr marL="0" marR="60960" indent="0">
              <a:lnSpc>
                <a:spcPct val="100000"/>
              </a:lnSpc>
              <a:buNone/>
            </a:pPr>
            <a:endParaRPr lang="it-IT" sz="19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R="60960">
              <a:lnSpc>
                <a:spcPct val="100000"/>
              </a:lnSpc>
            </a:pP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Se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adeguatamente pianificato, progettato, realizzato e gestito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rappresenta una </a:t>
            </a:r>
            <a:r>
              <a:rPr lang="it-IT" sz="19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risorsa multifunzionale </a:t>
            </a:r>
            <a:r>
              <a:rPr lang="it-IT" sz="19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per la città e per i suoi abitanti</a:t>
            </a:r>
          </a:p>
          <a:p>
            <a:pPr marR="60960">
              <a:lnSpc>
                <a:spcPct val="100000"/>
              </a:lnSpc>
            </a:pP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>
              <a:lnSpc>
                <a:spcPct val="100000"/>
              </a:lnSpc>
            </a:pPr>
            <a:r>
              <a:rPr lang="it-IT" sz="18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Occuparsene a qualsiasi titolo richiede </a:t>
            </a:r>
            <a:r>
              <a:rPr lang="it-IT" sz="18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conoscenze professionali, esperienza e capacità tecniche specifiche</a:t>
            </a:r>
          </a:p>
          <a:p>
            <a:pPr marR="60960">
              <a:lnSpc>
                <a:spcPct val="100000"/>
              </a:lnSpc>
              <a:buNone/>
            </a:pPr>
            <a:endParaRPr lang="it-IT" sz="19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R="60960">
              <a:lnSpc>
                <a:spcPct val="100000"/>
              </a:lnSpc>
              <a:buNone/>
            </a:pPr>
            <a:endParaRPr lang="it-IT" sz="19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806722"/>
            <a:ext cx="3064497" cy="3064497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0" y="473115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1E656216-E48D-599D-F003-6D6CA1143693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6D7D0BB3-B253-13DF-EFCF-2F9D72F8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3</a:t>
            </a:fld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72866" y="863752"/>
            <a:ext cx="61540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 lvl="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PIANO DI COMUNICAZIONE </a:t>
            </a:r>
          </a:p>
          <a:p>
            <a:pPr marR="60960" lvl="0">
              <a:spcAft>
                <a:spcPts val="0"/>
              </a:spcAft>
            </a:pPr>
            <a:endParaRPr lang="it-IT" dirty="0"/>
          </a:p>
          <a:p>
            <a:pPr marR="60960" lvl="0">
              <a:spcAft>
                <a:spcPts val="0"/>
              </a:spcAft>
            </a:pPr>
            <a:r>
              <a:rPr lang="it-IT" dirty="0">
                <a:latin typeface="Century Gothic" panose="020B0502020202020204" pitchFamily="34" charset="0"/>
              </a:rPr>
              <a:t>Promuovere il </a:t>
            </a:r>
            <a:r>
              <a:rPr lang="it-IT" b="1" dirty="0">
                <a:latin typeface="Century Gothic" panose="020B0502020202020204" pitchFamily="34" charset="0"/>
              </a:rPr>
              <a:t>coinvolgimento attivo </a:t>
            </a:r>
            <a:r>
              <a:rPr lang="it-IT" dirty="0">
                <a:latin typeface="Century Gothic" panose="020B0502020202020204" pitchFamily="34" charset="0"/>
              </a:rPr>
              <a:t>dei cittadini e dei vari portatori di interesse </a:t>
            </a:r>
          </a:p>
          <a:p>
            <a:pPr marR="60960" lvl="0">
              <a:spcAft>
                <a:spcPts val="0"/>
              </a:spcAft>
            </a:pPr>
            <a:endParaRPr lang="it-IT" dirty="0">
              <a:latin typeface="Century Gothic" panose="020B0502020202020204" pitchFamily="34" charset="0"/>
            </a:endParaRPr>
          </a:p>
          <a:p>
            <a:pPr marR="60960" lvl="0">
              <a:spcAft>
                <a:spcPts val="0"/>
              </a:spcAft>
            </a:pPr>
            <a:r>
              <a:rPr lang="it-IT" dirty="0">
                <a:latin typeface="Century Gothic" panose="020B0502020202020204" pitchFamily="34" charset="0"/>
              </a:rPr>
              <a:t>Garantire la </a:t>
            </a:r>
            <a:r>
              <a:rPr lang="it-IT" b="1" dirty="0">
                <a:latin typeface="Century Gothic" panose="020B0502020202020204" pitchFamily="34" charset="0"/>
              </a:rPr>
              <a:t>corretta informazione </a:t>
            </a:r>
            <a:r>
              <a:rPr lang="it-IT" dirty="0">
                <a:latin typeface="Century Gothic" panose="020B0502020202020204" pitchFamily="34" charset="0"/>
              </a:rPr>
              <a:t>dei cittadini e degli operatori al fine di migliorare la valorizzazione delle aree verdi gestite</a:t>
            </a:r>
          </a:p>
          <a:p>
            <a:pPr marR="60960" lvl="0">
              <a:spcAft>
                <a:spcPts val="0"/>
              </a:spcAft>
            </a:pPr>
            <a:endParaRPr lang="it-IT" dirty="0">
              <a:latin typeface="Century Gothic" panose="020B0502020202020204" pitchFamily="34" charset="0"/>
            </a:endParaRPr>
          </a:p>
          <a:p>
            <a:pPr marR="60960" lvl="0">
              <a:spcAft>
                <a:spcPts val="0"/>
              </a:spcAft>
            </a:pPr>
            <a:endParaRPr lang="it-IT" dirty="0">
              <a:latin typeface="Century Gothic" panose="020B0502020202020204" pitchFamily="34" charset="0"/>
            </a:endParaRPr>
          </a:p>
          <a:p>
            <a:pPr marR="60960" lvl="0">
              <a:spcAft>
                <a:spcPts val="0"/>
              </a:spcAft>
            </a:pPr>
            <a:endParaRPr lang="it-IT" dirty="0">
              <a:latin typeface="Century Gothic" panose="020B0502020202020204" pitchFamily="34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1067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/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SOSTENIBILITA’- CRITERI AMBIENTALI MINIMI PER IL SERVIZIO DI GESTIONE DEL VERDE PUBBLICO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79156" y="3555211"/>
            <a:ext cx="7069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960" lvl="0"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EDUCAZIONE AMBIENTALE</a:t>
            </a:r>
          </a:p>
          <a:p>
            <a:pPr marR="60960" lvl="0"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Per aumentare la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consapevolezza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della comunità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R="60960"/>
            <a:endParaRPr lang="it-IT" sz="1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/>
          <a:srcRect l="60694" t="11852" r="8403" b="61481"/>
          <a:stretch/>
        </p:blipFill>
        <p:spPr>
          <a:xfrm>
            <a:off x="7120466" y="750570"/>
            <a:ext cx="3767667" cy="1828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/>
          <a:srcRect l="61875" t="12592" r="9306" b="36297"/>
          <a:stretch/>
        </p:blipFill>
        <p:spPr>
          <a:xfrm>
            <a:off x="7662333" y="3039533"/>
            <a:ext cx="2711683" cy="270514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58F5863-05D7-1F6E-9756-CE8721F5BFEC}"/>
              </a:ext>
            </a:extLst>
          </p:cNvPr>
          <p:cNvSpPr/>
          <p:nvPr/>
        </p:nvSpPr>
        <p:spPr>
          <a:xfrm>
            <a:off x="0" y="5721448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8CC549AE-F1BF-7FFE-9492-D60377F0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30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89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2658533" y="738298"/>
            <a:ext cx="8829663" cy="554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Ministero dell’agricoltura, della sovranità alimentare e delle foreste, Decreto Dipartimentale 23042, 17/11/2011, Progetto QUALIVIVA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qualità nella filiera florovivaistica nazionale attraverso l’utilizzo e la divulgazione delle schede varietali e di un capitolato unico di appalto per le opere a verde </a:t>
            </a: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300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Regione Emilia Romagna, 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Servizio fitosanitario regionale,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qualità del verde - Manuale per la gestione biologica di parchi e giardini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</a:t>
            </a:r>
            <a:r>
              <a:rPr lang="it-IT" sz="1300" u="none" strike="noStrike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dito da Il Divulgatore, 2005</a:t>
            </a:r>
            <a:endParaRPr lang="it-IT" sz="13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300" u="none" strike="noStrike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Marco </a:t>
            </a:r>
            <a:r>
              <a:rPr lang="it-IT" sz="1300" u="none" strike="noStrike" dirty="0" err="1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Dinetti</a:t>
            </a:r>
            <a:r>
              <a:rPr lang="it-IT" sz="1300" u="none" strike="noStrike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300" i="1" u="none" strike="noStrike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 urbano: gestione ecologica. Manuale di progettazione e cura di parchi, giardini e reti ecologiche nella cit</a:t>
            </a:r>
            <a:r>
              <a:rPr lang="it-IT" sz="1300" u="none" strike="noStrike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tà, Ecologia urbana, Anno 33 (1-2), 2021 </a:t>
            </a:r>
            <a:endParaRPr lang="it-IT" sz="13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Ministero dell'Ambiente e della Tutela del Territorio e del Mare, Decreto 10 marzo 2020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 ambientali minimi per il servizio di gestione del verde pubblico e la fornitura di prodotti per la cura del verde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(20A01904), </a:t>
            </a:r>
            <a:r>
              <a:rPr lang="it-IT" sz="1300" u="sng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GU Serie Generale n. 90 del 04-04-2020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 14 gennaio 2013, n. 10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Norme per lo sviluppo degli spazi verdi urbani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G.U. n. 27, 1° febbraio 2013</a:t>
            </a:r>
          </a:p>
          <a:p>
            <a:pPr marL="171450" marR="6096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300" dirty="0">
                <a:latin typeface="Century Gothic" panose="020B0502020202020204" pitchFamily="34" charset="0"/>
                <a:ea typeface="Times New Roman" panose="02020603050405020304" pitchFamily="18" charset="0"/>
              </a:rPr>
              <a:t>Comitato per lo sviluppo del verde pubblico, MATTM, </a:t>
            </a:r>
            <a:r>
              <a:rPr lang="it-IT" sz="13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Linee guida per il governo sostenibile del verde urbano</a:t>
            </a:r>
            <a:r>
              <a:rPr lang="it-IT" sz="1300" dirty="0">
                <a:latin typeface="Century Gothic" panose="020B0502020202020204" pitchFamily="34" charset="0"/>
                <a:ea typeface="Times New Roman" panose="02020603050405020304" pitchFamily="18" charset="0"/>
              </a:rPr>
              <a:t>, 2017</a:t>
            </a:r>
          </a:p>
          <a:p>
            <a:pPr marR="60960" algn="just"/>
            <a:endParaRPr lang="it-IT" sz="1300" dirty="0">
              <a:latin typeface="Century Gothic" pitchFamily="34" charset="0"/>
            </a:endParaRP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UNI-Ente Italiano di Normazione, UNI/</a:t>
            </a:r>
            <a:r>
              <a:rPr lang="it-IT" sz="13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PdR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8:2014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Linee guida per lo sviluppo sostenibile degli spazi verdi - Pianificazione, progettazione, realizzazione e manutenzione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endParaRPr lang="it-IT" sz="13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ISTAT, 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Classificazione e nomenclatura delle professioni,</a:t>
            </a: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</a:t>
            </a: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endParaRPr lang="it-IT" sz="1300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r>
              <a:rPr lang="it-IT" sz="13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INAPP, Istituto Nazionale per l’Analisi delle Politiche Pubbliche</a:t>
            </a:r>
            <a:r>
              <a:rPr lang="it-IT" sz="13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Atlante del lavoro</a:t>
            </a:r>
          </a:p>
          <a:p>
            <a:pPr marL="171450" marR="60960" indent="-171450" algn="just">
              <a:buFont typeface="Arial" panose="020B0604020202020204" pitchFamily="34" charset="0"/>
              <a:buChar char="•"/>
            </a:pPr>
            <a:endParaRPr lang="it-IT" sz="1300" i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60960" indent="-171450">
              <a:buFont typeface="Arial" panose="020B0604020202020204" pitchFamily="34" charset="0"/>
              <a:buChar char="•"/>
            </a:pPr>
            <a:r>
              <a:rPr lang="it-IT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Marzia Mirabile, Anna </a:t>
            </a:r>
            <a:r>
              <a:rPr lang="it-IT" sz="12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Chiesura</a:t>
            </a:r>
            <a:r>
              <a:rPr lang="it-IT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ISPRA, Dipartimento Stato dell’ambiente e Metrologia ambientale, </a:t>
            </a:r>
            <a:r>
              <a:rPr lang="it-IT" sz="12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 urbana: varietà e servizi ecosistemici delle infrastrutture verdi città, </a:t>
            </a:r>
            <a:r>
              <a:rPr lang="it-IT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</a:p>
          <a:p>
            <a:pPr marR="60960"/>
            <a:endParaRPr lang="it-IT" sz="12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60960" indent="-171450">
              <a:buFont typeface="Arial" panose="020B0604020202020204" pitchFamily="34" charset="0"/>
              <a:buChar char="•"/>
            </a:pPr>
            <a:r>
              <a:rPr lang="it-IT" sz="12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Lassini</a:t>
            </a:r>
            <a:r>
              <a:rPr lang="it-IT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P., Sala G., Bertin L., 2014, Spazi verdi: manuale di progettazione e gestione agro-ambientale, </a:t>
            </a:r>
            <a:r>
              <a:rPr lang="it-IT" sz="12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Edagricole</a:t>
            </a:r>
            <a:r>
              <a:rPr lang="it-IT" sz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1600" y="103059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BIBLIOGRAFIA E SITOGRAFIA UTILE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/>
          <a:srcRect l="67917" t="12469" r="11667" b="34444"/>
          <a:stretch/>
        </p:blipFill>
        <p:spPr>
          <a:xfrm>
            <a:off x="169333" y="1338068"/>
            <a:ext cx="2489200" cy="364066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2FD8346-1F89-14F0-4CA3-64564A04BFBB}"/>
              </a:ext>
            </a:extLst>
          </p:cNvPr>
          <p:cNvSpPr/>
          <p:nvPr/>
        </p:nvSpPr>
        <p:spPr>
          <a:xfrm>
            <a:off x="1" y="6280918"/>
            <a:ext cx="12191998" cy="577081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CDFAB0B-9D4A-8CEA-A700-6B8A2A42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31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49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07320" y="816321"/>
            <a:ext cx="11335026" cy="49244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0" algn="just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</a:rPr>
              <a:t>CLASSIFICAZIONE ISTAT: </a:t>
            </a:r>
            <a:r>
              <a:rPr lang="it-IT" sz="1800" dirty="0">
                <a:latin typeface="Century Gothic" panose="020B0502020202020204" pitchFamily="34" charset="0"/>
              </a:rPr>
              <a:t>adotta il criterio che fa riferimento alla </a:t>
            </a:r>
            <a:r>
              <a:rPr lang="it-IT" sz="1800" b="1" dirty="0">
                <a:latin typeface="Century Gothic" panose="020B0502020202020204" pitchFamily="34" charset="0"/>
              </a:rPr>
              <a:t>normativa</a:t>
            </a:r>
            <a:r>
              <a:rPr lang="it-IT" sz="1800" dirty="0">
                <a:latin typeface="Century Gothic" panose="020B0502020202020204" pitchFamily="34" charset="0"/>
              </a:rPr>
              <a:t> di tutela e salvaguardia del verde e alle diverse </a:t>
            </a:r>
            <a:r>
              <a:rPr lang="it-IT" sz="1800" b="1" dirty="0">
                <a:latin typeface="Century Gothic" panose="020B0502020202020204" pitchFamily="34" charset="0"/>
              </a:rPr>
              <a:t>modalità di fruizione </a:t>
            </a:r>
            <a:r>
              <a:rPr lang="it-IT" sz="1800" dirty="0">
                <a:latin typeface="Century Gothic" panose="020B0502020202020204" pitchFamily="34" charset="0"/>
              </a:rPr>
              <a:t>delle aree verdi</a:t>
            </a:r>
            <a:endParaRPr lang="it-IT" b="1" dirty="0">
              <a:latin typeface="Century Gothic" panose="020B0502020202020204" pitchFamily="34" charset="0"/>
            </a:endParaRPr>
          </a:p>
          <a:p>
            <a:pPr marR="60960" lvl="0" algn="just">
              <a:spcAft>
                <a:spcPts val="0"/>
              </a:spcAft>
            </a:pPr>
            <a:endParaRPr lang="it-IT" b="1" dirty="0">
              <a:latin typeface="Century Gothic" panose="020B0502020202020204" pitchFamily="34" charset="0"/>
            </a:endParaRP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verde storico </a:t>
            </a:r>
            <a:r>
              <a:rPr lang="it-IT" sz="2000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(tutelato dal Codice dei beni culturali)</a:t>
            </a: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: </a:t>
            </a:r>
            <a:r>
              <a:rPr lang="it-IT" sz="2000" b="1" dirty="0">
                <a:latin typeface="Century Gothic" panose="020B0502020202020204" pitchFamily="34" charset="0"/>
              </a:rPr>
              <a:t>ville, parchi, giardini di interesse artistico </a:t>
            </a:r>
            <a:r>
              <a:rPr lang="it-IT" sz="2000" dirty="0">
                <a:latin typeface="Century Gothic" panose="020B0502020202020204" pitchFamily="34" charset="0"/>
              </a:rPr>
              <a:t>o</a:t>
            </a:r>
            <a:r>
              <a:rPr lang="it-IT" sz="2000" b="1" dirty="0">
                <a:latin typeface="Century Gothic" panose="020B0502020202020204" pitchFamily="34" charset="0"/>
              </a:rPr>
              <a:t> storico</a:t>
            </a:r>
            <a:endParaRPr lang="it-IT" sz="20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grandi parchi urbani 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verde attrezzato 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aree di arredo urbano: </a:t>
            </a:r>
            <a:r>
              <a:rPr lang="it-IT" sz="2000" dirty="0">
                <a:latin typeface="Century Gothic" panose="020B0502020202020204" pitchFamily="34" charset="0"/>
              </a:rPr>
              <a:t>spartitraffico, aree di sosta, rotonde, barriere antinquinamento</a:t>
            </a:r>
            <a:endParaRPr lang="it-IT" sz="20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giardini scolastici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orti urbani 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aree sportive all’aperto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forestazione urbana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aree boschive</a:t>
            </a: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verde incolto</a:t>
            </a:r>
            <a:endParaRPr lang="it-IT" sz="2000" dirty="0">
              <a:solidFill>
                <a:srgbClr val="000000"/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marL="342900" marR="6096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0000"/>
                </a:solidFill>
                <a:latin typeface="Century Gothic" pitchFamily="34" charset="0"/>
                <a:ea typeface="Times New Roman" panose="02020603050405020304" pitchFamily="18" charset="0"/>
              </a:rPr>
              <a:t>altro: orti botanici, giardini zoologici, cimiteri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54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4F76810-962D-5359-628A-3891BE93541B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Segnaposto numero diapositiva 8">
            <a:extLst>
              <a:ext uri="{FF2B5EF4-FFF2-40B4-BE49-F238E27FC236}">
                <a16:creationId xmlns:a16="http://schemas.microsoft.com/office/drawing/2014/main" id="{5297B8A4-0F1D-97E7-1CF3-208A67CB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4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639192" y="593131"/>
            <a:ext cx="9504646" cy="52629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0" algn="just">
              <a:spcAft>
                <a:spcPts val="0"/>
              </a:spcAft>
            </a:pPr>
            <a:r>
              <a:rPr lang="it-IT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CLASSIFICAZIONE PIANO REGOLATORE GENERALE</a:t>
            </a:r>
            <a:endParaRPr lang="it-IT" b="1" dirty="0">
              <a:latin typeface="Century Gothic" panose="020B0502020202020204" pitchFamily="34" charset="0"/>
            </a:endParaRPr>
          </a:p>
          <a:p>
            <a:pPr marR="60960" lvl="0">
              <a:spcAft>
                <a:spcPts val="0"/>
              </a:spcAft>
            </a:pPr>
            <a:endParaRPr lang="it-IT" sz="20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arredo stradale</a:t>
            </a: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aree di sosta</a:t>
            </a:r>
            <a:endParaRPr lang="it-IT" sz="20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verde attrezzato di quartiere</a:t>
            </a: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verde storico archeologico</a:t>
            </a:r>
            <a:endParaRPr lang="it-IT" sz="20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grandi parchi urbani</a:t>
            </a:r>
            <a:endParaRPr lang="it-IT" sz="20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verde speciale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r>
              <a:rPr lang="it-IT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CLASSIFICAZIONE REGOLAMENTO DEL VERDE E DEL PAESAGGIO DI ROMA</a:t>
            </a:r>
          </a:p>
          <a:p>
            <a:pPr marR="60960" lvl="0">
              <a:spcAft>
                <a:spcPts val="0"/>
              </a:spcAft>
            </a:pPr>
            <a:endParaRPr lang="it-IT" sz="2000" b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corridoi verdi</a:t>
            </a: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parcheggi alberati</a:t>
            </a:r>
            <a:endParaRPr lang="it-IT" sz="20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giardini di quartiere</a:t>
            </a: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paesaggi storico-archeologici</a:t>
            </a:r>
            <a:endParaRPr lang="it-IT" sz="2000" b="1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grandi parchi urbani</a:t>
            </a:r>
          </a:p>
          <a:p>
            <a:pPr marL="285750" marR="6096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giardini tematici e orti botanici</a:t>
            </a: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54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E06F411-B9CF-0A0D-64CD-E96D43B947C4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9E7EE526-70AE-6276-8E43-AED7909F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5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3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245533" y="564848"/>
            <a:ext cx="11946467" cy="52937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algn="ctr"/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UNI/PDR 8/2014 </a:t>
            </a:r>
            <a:r>
              <a:rPr lang="it-IT" sz="2000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Linee guida per lo sviluppo sostenibile degli spazi verdi</a:t>
            </a:r>
            <a:r>
              <a:rPr lang="it-IT" sz="20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  <a:p>
            <a:pPr marR="60960"/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parchi e giardini </a:t>
            </a:r>
            <a:r>
              <a:rPr lang="it-IT" sz="2000" dirty="0">
                <a:latin typeface="Century Gothic" panose="020B0502020202020204" pitchFamily="34" charset="0"/>
              </a:rPr>
              <a:t>pubblici e privati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parchi e giardini storici </a:t>
            </a:r>
            <a:r>
              <a:rPr lang="it-IT" sz="2000" dirty="0">
                <a:latin typeface="Century Gothic" panose="020B0502020202020204" pitchFamily="34" charset="0"/>
              </a:rPr>
              <a:t>pubblici e privati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alberate stradali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a corredo delle infrastrutture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parcheggi alberati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percorsi ciclo-pedonali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parchi e percorsi fluviali </a:t>
            </a:r>
            <a:r>
              <a:rPr lang="it-IT" sz="2000" dirty="0">
                <a:latin typeface="Century Gothic" panose="020B0502020202020204" pitchFamily="34" charset="0"/>
              </a:rPr>
              <a:t>ed aree spondali in ambito urbano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aree di recupero ambientale </a:t>
            </a:r>
            <a:r>
              <a:rPr lang="it-IT" sz="2000" dirty="0">
                <a:latin typeface="Century Gothic" panose="020B0502020202020204" pitchFamily="34" charset="0"/>
              </a:rPr>
              <a:t>e nuova naturalizzazione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di uso collettivo </a:t>
            </a:r>
            <a:r>
              <a:rPr lang="it-IT" sz="2000" dirty="0">
                <a:latin typeface="Century Gothic" panose="020B0502020202020204" pitchFamily="34" charset="0"/>
              </a:rPr>
              <a:t>in carico a gestori diversi (</a:t>
            </a:r>
            <a:r>
              <a:rPr lang="it-IT" sz="2000" b="1" dirty="0">
                <a:latin typeface="Century Gothic" panose="020B0502020202020204" pitchFamily="34" charset="0"/>
              </a:rPr>
              <a:t>cimiteri, scuole, ospedali, impianti sportivi,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aree industriali-artigianali</a:t>
            </a:r>
            <a:r>
              <a:rPr lang="it-IT" sz="2000" dirty="0">
                <a:latin typeface="Century Gothic" panose="020B0502020202020204" pitchFamily="34" charset="0"/>
              </a:rPr>
              <a:t>)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parchi di divertimento</a:t>
            </a:r>
          </a:p>
          <a:p>
            <a:pPr marL="342900" marR="6096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di pertinenza di strutture turistico/ricettive</a:t>
            </a:r>
          </a:p>
          <a:p>
            <a:pPr marL="342900" marR="6096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attrezzato e aree sportive </a:t>
            </a:r>
            <a:r>
              <a:rPr lang="it-IT" sz="2000" dirty="0">
                <a:latin typeface="Century Gothic" panose="020B0502020202020204" pitchFamily="34" charset="0"/>
              </a:rPr>
              <a:t>all'aperto</a:t>
            </a:r>
          </a:p>
          <a:p>
            <a:pPr marL="342900" marR="60960" indent="-342900" algn="just">
              <a:buFont typeface="Arial" panose="020B0604020202020204" pitchFamily="34" charset="0"/>
              <a:buChar char="•"/>
            </a:pPr>
            <a:r>
              <a:rPr lang="it-IT" sz="2000" b="1">
                <a:latin typeface="Century Gothic" panose="020B0502020202020204" pitchFamily="34" charset="0"/>
              </a:rPr>
              <a:t>giardini pensili</a:t>
            </a:r>
            <a:endParaRPr lang="it-IT" sz="20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54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7A808B1-5B8A-E656-8CDE-CA528BBCCBF2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3E488FD1-A295-79EB-6889-29EC1EF3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6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46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01600" y="640280"/>
            <a:ext cx="11079332" cy="50629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1" algn="ctr"/>
            <a:r>
              <a:rPr lang="it-IT" b="1" dirty="0">
                <a:latin typeface="Century Gothic" panose="020B0502020202020204" pitchFamily="34" charset="0"/>
              </a:rPr>
              <a:t>LINEE GUIDA PER LA GESTIONE DEL VERDE URBANO</a:t>
            </a:r>
          </a:p>
          <a:p>
            <a:pPr marR="60960" lvl="1" algn="ctr"/>
            <a:r>
              <a:rPr lang="it-IT" i="1" dirty="0">
                <a:latin typeface="Century Gothic" panose="020B0502020202020204" pitchFamily="34" charset="0"/>
              </a:rPr>
              <a:t>Comitato per lo sviluppo del verde pubblico (Legge 10/13)</a:t>
            </a:r>
          </a:p>
          <a:p>
            <a:pPr marR="60960" lvl="1" algn="just"/>
            <a:endParaRPr lang="it-IT" sz="1800" b="1" dirty="0">
              <a:latin typeface="Century Gothic" panose="020B0502020202020204" pitchFamily="34" charset="0"/>
            </a:endParaRPr>
          </a:p>
          <a:p>
            <a:pPr marR="60960" lvl="1" algn="just">
              <a:lnSpc>
                <a:spcPct val="150000"/>
              </a:lnSpc>
            </a:pPr>
            <a:r>
              <a:rPr lang="it-IT" sz="2000" b="1" dirty="0">
                <a:latin typeface="Century Gothic" panose="020B0502020202020204" pitchFamily="34" charset="0"/>
              </a:rPr>
              <a:t>Classificazione ecologica</a:t>
            </a:r>
          </a:p>
          <a:p>
            <a:pPr marL="800100" marR="6096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latin typeface="Century Gothic" panose="020B0502020202020204" pitchFamily="34" charset="0"/>
              </a:rPr>
              <a:t>ambiti ricorrenti</a:t>
            </a:r>
            <a:r>
              <a:rPr lang="it-IT" sz="1800" dirty="0">
                <a:latin typeface="Century Gothic" panose="020B0502020202020204" pitchFamily="34" charset="0"/>
              </a:rPr>
              <a:t>: a bassa complessità non identificati e censiti in base alle normative vigenti</a:t>
            </a:r>
          </a:p>
          <a:p>
            <a:pPr marL="800100" marR="6096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latin typeface="Century Gothic" panose="020B0502020202020204" pitchFamily="34" charset="0"/>
              </a:rPr>
              <a:t>ambiti a elevata biodiversità e di pregio paesaggistico</a:t>
            </a:r>
            <a:r>
              <a:rPr lang="it-IT" sz="1800" dirty="0">
                <a:latin typeface="Century Gothic" panose="020B0502020202020204" pitchFamily="34" charset="0"/>
              </a:rPr>
              <a:t>: ambiti ad alta complessità identificati e censiti in base alle normative vigenti (c.d. </a:t>
            </a:r>
            <a:r>
              <a:rPr lang="it-IT" sz="1800" b="1" dirty="0">
                <a:latin typeface="Century Gothic" panose="020B0502020202020204" pitchFamily="34" charset="0"/>
              </a:rPr>
              <a:t>verde di pregio</a:t>
            </a:r>
            <a:r>
              <a:rPr lang="it-IT" sz="1800" dirty="0">
                <a:latin typeface="Century Gothic" panose="020B0502020202020204" pitchFamily="34" charset="0"/>
              </a:rPr>
              <a:t>), aree naturali protette (Oasi, Riserve), PLIS-Parchi Locali Interesse Sovracomunale, altri</a:t>
            </a:r>
          </a:p>
          <a:p>
            <a:pPr marR="60960" lvl="1" algn="just">
              <a:lnSpc>
                <a:spcPct val="150000"/>
              </a:lnSpc>
            </a:pPr>
            <a:r>
              <a:rPr lang="it-IT" sz="2000" b="1" dirty="0">
                <a:latin typeface="Century Gothic" panose="020B0502020202020204" pitchFamily="34" charset="0"/>
              </a:rPr>
              <a:t>Classificazione tipologica delle strutture vegetali e funzionale</a:t>
            </a:r>
          </a:p>
          <a:p>
            <a:pPr marL="800100" marR="6096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latin typeface="Century Gothic" panose="020B0502020202020204" pitchFamily="34" charset="0"/>
              </a:rPr>
              <a:t>verde fruibile/non fruibile</a:t>
            </a:r>
          </a:p>
          <a:p>
            <a:pPr marL="800100" marR="6096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b="1" dirty="0">
                <a:latin typeface="Century Gothic" panose="020B0502020202020204" pitchFamily="34" charset="0"/>
              </a:rPr>
              <a:t>verde gestito/verde non gestito </a:t>
            </a:r>
            <a:r>
              <a:rPr lang="it-IT" sz="1800" dirty="0">
                <a:latin typeface="Century Gothic" panose="020B0502020202020204" pitchFamily="34" charset="0"/>
              </a:rPr>
              <a:t>(o semi-naturale) </a:t>
            </a:r>
          </a:p>
          <a:p>
            <a:pPr marR="60960" lvl="0">
              <a:spcAft>
                <a:spcPts val="0"/>
              </a:spcAft>
            </a:pP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54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4B1939-805C-702D-4372-0BD39362D3D0}"/>
              </a:ext>
            </a:extLst>
          </p:cNvPr>
          <p:cNvSpPr/>
          <p:nvPr/>
        </p:nvSpPr>
        <p:spPr>
          <a:xfrm>
            <a:off x="0" y="6039394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840B022A-E774-1468-7649-9256D0C5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7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94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" y="6163059"/>
            <a:ext cx="12191998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0" y="640280"/>
            <a:ext cx="11946467" cy="46474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60960" lvl="1" algn="ctr"/>
            <a:r>
              <a:rPr lang="it-IT" b="1" dirty="0">
                <a:latin typeface="Century Gothic" panose="020B0502020202020204" pitchFamily="34" charset="0"/>
              </a:rPr>
              <a:t>LINEE GUIDA PER LA GESTIONE DEL VERDE URBANO</a:t>
            </a:r>
          </a:p>
          <a:p>
            <a:pPr marR="60960" lvl="1" algn="ctr"/>
            <a:r>
              <a:rPr lang="it-IT" i="1" dirty="0">
                <a:latin typeface="Century Gothic" panose="020B0502020202020204" pitchFamily="34" charset="0"/>
              </a:rPr>
              <a:t>Comitato per lo sviluppo del verde pubblico</a:t>
            </a:r>
          </a:p>
          <a:p>
            <a:pPr marR="60960" lvl="1" algn="just"/>
            <a:endParaRPr lang="it-IT" sz="2000" b="1" dirty="0">
              <a:latin typeface="Century Gothic" panose="020B0502020202020204" pitchFamily="34" charset="0"/>
            </a:endParaRPr>
          </a:p>
          <a:p>
            <a:pPr marR="60960" lvl="1" algn="just"/>
            <a:r>
              <a:rPr lang="it-IT" sz="2000" b="1" dirty="0">
                <a:latin typeface="Century Gothic" panose="020B0502020202020204" pitchFamily="34" charset="0"/>
              </a:rPr>
              <a:t>Spazi verdi che svolgono una particolare funzione ecologica o di nuova concezione</a:t>
            </a:r>
          </a:p>
          <a:p>
            <a:pPr marR="60960" lvl="1" algn="just"/>
            <a:endParaRPr lang="it-IT" sz="2000" b="1" dirty="0">
              <a:latin typeface="Century Gothic" panose="020B0502020202020204" pitchFamily="34" charset="0"/>
            </a:endParaRPr>
          </a:p>
          <a:p>
            <a:pPr marL="800100" marR="60960" lvl="1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di connessione ecologica</a:t>
            </a:r>
            <a:r>
              <a:rPr lang="it-IT" sz="2000" dirty="0">
                <a:latin typeface="Century Gothic" panose="020B0502020202020204" pitchFamily="34" charset="0"/>
              </a:rPr>
              <a:t>: infrastrutture verdi con funzione di collegamento (corridoi ecologici) volte a garantire la conservazione della </a:t>
            </a:r>
            <a:r>
              <a:rPr lang="it-IT" sz="2000" b="1" dirty="0">
                <a:latin typeface="Century Gothic" panose="020B0502020202020204" pitchFamily="34" charset="0"/>
              </a:rPr>
              <a:t>biodiversità</a:t>
            </a:r>
          </a:p>
          <a:p>
            <a:pPr marR="60960" lvl="2" algn="just"/>
            <a:endParaRPr lang="it-IT" sz="2000" dirty="0">
              <a:latin typeface="Century Gothic" panose="020B0502020202020204" pitchFamily="34" charset="0"/>
            </a:endParaRPr>
          </a:p>
          <a:p>
            <a:pPr marL="800100" marR="60960" lvl="1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di mitigazione</a:t>
            </a:r>
            <a:r>
              <a:rPr lang="it-IT" sz="2000" dirty="0">
                <a:latin typeface="Century Gothic" panose="020B0502020202020204" pitchFamily="34" charset="0"/>
              </a:rPr>
              <a:t>: </a:t>
            </a:r>
            <a:r>
              <a:rPr lang="it-IT" sz="2000" b="1" dirty="0">
                <a:latin typeface="Century Gothic" panose="020B0502020202020204" pitchFamily="34" charset="0"/>
              </a:rPr>
              <a:t>degli impatti </a:t>
            </a:r>
            <a:r>
              <a:rPr lang="it-IT" sz="2000" dirty="0">
                <a:latin typeface="Century Gothic" panose="020B0502020202020204" pitchFamily="34" charset="0"/>
              </a:rPr>
              <a:t>strutturali, funzionali e paesaggistici derivanti da insediamenti produttivi o infrastrutture viarie</a:t>
            </a:r>
          </a:p>
          <a:p>
            <a:pPr marL="800100" marR="60960" lvl="1" indent="-342900" algn="just">
              <a:buFont typeface="Arial" panose="020B0604020202020204" pitchFamily="34" charset="0"/>
              <a:buChar char="•"/>
            </a:pPr>
            <a:endParaRPr lang="it-IT" sz="2000" dirty="0">
              <a:latin typeface="Century Gothic" panose="020B0502020202020204" pitchFamily="34" charset="0"/>
            </a:endParaRPr>
          </a:p>
          <a:p>
            <a:pPr marL="800100" marR="60960" lvl="1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Century Gothic" panose="020B0502020202020204" pitchFamily="34" charset="0"/>
              </a:rPr>
              <a:t>verde tecnologico</a:t>
            </a:r>
            <a:r>
              <a:rPr lang="it-IT" sz="2000" dirty="0">
                <a:latin typeface="Century Gothic" panose="020B0502020202020204" pitchFamily="34" charset="0"/>
              </a:rPr>
              <a:t>: strutture verdi con funzione di </a:t>
            </a:r>
            <a:r>
              <a:rPr lang="it-IT" sz="2000" b="1" dirty="0">
                <a:latin typeface="Century Gothic" panose="020B0502020202020204" pitchFamily="34" charset="0"/>
              </a:rPr>
              <a:t>miglioramento</a:t>
            </a:r>
            <a:r>
              <a:rPr lang="it-IT" sz="2000" dirty="0">
                <a:latin typeface="Century Gothic" panose="020B0502020202020204" pitchFamily="34" charset="0"/>
              </a:rPr>
              <a:t> delle </a:t>
            </a:r>
            <a:r>
              <a:rPr lang="it-IT" sz="2000" b="1" dirty="0">
                <a:latin typeface="Century Gothic" panose="020B0502020202020204" pitchFamily="34" charset="0"/>
              </a:rPr>
              <a:t>prestazioni idrauliche e energetiche </a:t>
            </a:r>
            <a:r>
              <a:rPr lang="it-IT" sz="2000" dirty="0">
                <a:latin typeface="Century Gothic" panose="020B0502020202020204" pitchFamily="34" charset="0"/>
              </a:rPr>
              <a:t>di edifici e infrastrutture (giardini pensili, “</a:t>
            </a:r>
            <a:r>
              <a:rPr lang="it-IT" sz="2000" dirty="0" err="1">
                <a:latin typeface="Century Gothic" panose="020B0502020202020204" pitchFamily="34" charset="0"/>
              </a:rPr>
              <a:t>rain</a:t>
            </a:r>
            <a:r>
              <a:rPr lang="it-IT" sz="2000" dirty="0">
                <a:latin typeface="Century Gothic" panose="020B0502020202020204" pitchFamily="34" charset="0"/>
              </a:rPr>
              <a:t> garden” aree create per l’aumento dei tempi di corrivazione, aree deputate alla fitodepurazione, verde da interni, etc.)</a:t>
            </a:r>
            <a:endParaRPr lang="it-IT" sz="20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1600" y="77657"/>
            <a:ext cx="554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" marR="60960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  <a:endParaRPr lang="it-IT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A746817-E62E-2F66-8A5C-ED946570C34F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’ E </a:t>
            </a: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F12E6561-58C6-017E-3611-56CC23B2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8</a:t>
            </a:fld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1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73C1-0A9A-7315-EB90-1867A662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BDCFAE4-82AF-CBD1-044B-756FD9E4EEBA}"/>
              </a:ext>
            </a:extLst>
          </p:cNvPr>
          <p:cNvSpPr/>
          <p:nvPr/>
        </p:nvSpPr>
        <p:spPr>
          <a:xfrm>
            <a:off x="2" y="6163059"/>
            <a:ext cx="12191998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lnSpc>
                <a:spcPct val="150000"/>
              </a:lnSpc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</a:t>
            </a:r>
            <a:r>
              <a:rPr lang="it-IT" sz="1100" b="1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Federica Alatri</a:t>
            </a:r>
            <a:endParaRPr lang="it-IT" sz="10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868AA8F-DF5C-DF2A-327C-3F0CDCBC26C6}"/>
              </a:ext>
            </a:extLst>
          </p:cNvPr>
          <p:cNvCxnSpPr/>
          <p:nvPr/>
        </p:nvCxnSpPr>
        <p:spPr>
          <a:xfrm flipV="1">
            <a:off x="101600" y="446989"/>
            <a:ext cx="11946467" cy="25402"/>
          </a:xfrm>
          <a:prstGeom prst="line">
            <a:avLst/>
          </a:prstGeom>
          <a:ln w="12700">
            <a:solidFill>
              <a:srgbClr val="008A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BB929BC2-DDA0-CC50-B589-8075DF10731B}"/>
              </a:ext>
            </a:extLst>
          </p:cNvPr>
          <p:cNvSpPr/>
          <p:nvPr/>
        </p:nvSpPr>
        <p:spPr>
          <a:xfrm>
            <a:off x="0" y="90358"/>
            <a:ext cx="10168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just">
              <a:spcAft>
                <a:spcPts val="0"/>
              </a:spcAft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VERDE URBANO-CLASSIFICAZIONI E TIPOLOGIE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1829669-2B41-D039-5F53-69B2A506B9D5}"/>
              </a:ext>
            </a:extLst>
          </p:cNvPr>
          <p:cNvSpPr/>
          <p:nvPr/>
        </p:nvSpPr>
        <p:spPr>
          <a:xfrm>
            <a:off x="97244" y="3352593"/>
            <a:ext cx="8025342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6096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Riconosciuti dall’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Articolo</a:t>
            </a:r>
            <a:r>
              <a:rPr lang="it-IT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7 Legge 10/2013 </a:t>
            </a:r>
            <a:r>
              <a:rPr lang="it-IT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Disposizioni per la tutela e la salvaguardia degli </a:t>
            </a:r>
            <a:r>
              <a:rPr lang="it-IT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alberi monumentali</a:t>
            </a:r>
            <a:r>
              <a:rPr lang="it-IT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dei </a:t>
            </a:r>
            <a:r>
              <a:rPr lang="it-IT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boschi vetusti</a:t>
            </a:r>
            <a:r>
              <a:rPr lang="it-IT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, dei </a:t>
            </a:r>
            <a:r>
              <a:rPr lang="it-IT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filari</a:t>
            </a:r>
            <a:r>
              <a:rPr lang="it-IT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 delle </a:t>
            </a:r>
            <a:r>
              <a:rPr lang="it-IT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alberate di particolare pregio </a:t>
            </a:r>
            <a:r>
              <a:rPr lang="it-IT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paesaggistico, naturalistico, monumentale, storico e culturale </a:t>
            </a:r>
            <a:endParaRPr lang="it-IT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R="60960" lvl="0">
              <a:spcAft>
                <a:spcPts val="0"/>
              </a:spcAft>
            </a:pPr>
            <a:endParaRPr lang="it-IT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66B83B8-EDAE-496D-A41E-20834F2B9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88" y="3463966"/>
            <a:ext cx="3541379" cy="2031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9DE245-2F3D-0586-711D-A2B3A230A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69" y="898832"/>
            <a:ext cx="3429016" cy="211399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C78212C-E023-1414-7658-601401620817}"/>
              </a:ext>
            </a:extLst>
          </p:cNvPr>
          <p:cNvSpPr/>
          <p:nvPr/>
        </p:nvSpPr>
        <p:spPr>
          <a:xfrm>
            <a:off x="9059334" y="5584513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Alberi monumentali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9A81192-4910-2037-428E-202124F26E2B}"/>
              </a:ext>
            </a:extLst>
          </p:cNvPr>
          <p:cNvSpPr/>
          <p:nvPr/>
        </p:nvSpPr>
        <p:spPr>
          <a:xfrm>
            <a:off x="9059334" y="3016946"/>
            <a:ext cx="2218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" marR="60960" algn="ctr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Filari di alberi storicizzati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43EAD17-0303-2799-C13E-F01AC6A391AE}"/>
              </a:ext>
            </a:extLst>
          </p:cNvPr>
          <p:cNvSpPr/>
          <p:nvPr/>
        </p:nvSpPr>
        <p:spPr>
          <a:xfrm>
            <a:off x="1" y="6045200"/>
            <a:ext cx="12192000" cy="812800"/>
          </a:xfrm>
          <a:prstGeom prst="rect">
            <a:avLst/>
          </a:prstGeom>
          <a:solidFill>
            <a:srgbClr val="008A3E"/>
          </a:solidFill>
          <a:ln>
            <a:solidFill>
              <a:srgbClr val="008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QUALITA’ E SOSTENIBILITA’ PER IL VERDE IN CITTA’</a:t>
            </a:r>
          </a:p>
          <a:p>
            <a:pPr marL="60960" marR="60960" algn="ctr">
              <a:lnSpc>
                <a:spcPct val="150000"/>
              </a:lnSpc>
              <a:spcAft>
                <a:spcPts val="0"/>
              </a:spcAft>
            </a:pPr>
            <a:r>
              <a:rPr lang="it-IT" sz="11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Dott.ssa Federica Alatri</a:t>
            </a:r>
            <a:endParaRPr lang="it-IT" sz="11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AF789401-A4EE-E660-E45E-7ABEA8A6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E46901-924E-4B80-8292-851E320CCECB}" type="slidenum">
              <a:rPr lang="it-IT" smtClean="0">
                <a:solidFill>
                  <a:schemeClr val="bg1"/>
                </a:solidFill>
              </a:rPr>
              <a:pPr/>
              <a:t>9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D472446-C174-16DA-1712-D6CE79699261}"/>
              </a:ext>
            </a:extLst>
          </p:cNvPr>
          <p:cNvSpPr/>
          <p:nvPr/>
        </p:nvSpPr>
        <p:spPr>
          <a:xfrm>
            <a:off x="97244" y="577549"/>
            <a:ext cx="8025342" cy="2532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60960" algn="ctr">
              <a:lnSpc>
                <a:spcPct val="150000"/>
              </a:lnSpc>
            </a:pP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ALBERI MONUMENTALI</a:t>
            </a:r>
          </a:p>
          <a:p>
            <a:pPr marR="60960" algn="just">
              <a:lnSpc>
                <a:spcPct val="150000"/>
              </a:lnSpc>
            </a:pPr>
            <a:endParaRPr lang="it-IT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marR="6096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Esemplari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e </a:t>
            </a:r>
            <a:r>
              <a:rPr lang="it-IT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formazioni arboree 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il cui valore è dato da</a:t>
            </a:r>
            <a:r>
              <a:rPr lang="it-IT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determinati parametri (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età, forma, dimensioni, pregio naturalistico, rarità botanica, peculiarità della specie, riferimenti storici, paesaggistici, culturali, spirituali, documentari, delle tradizioni locali)</a:t>
            </a:r>
            <a:r>
              <a:rPr lang="it-IT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9795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8A3E"/>
        </a:solidFill>
        <a:ln>
          <a:solidFill>
            <a:srgbClr val="008A3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3652</Words>
  <Application>Microsoft Office PowerPoint</Application>
  <PresentationFormat>Widescreen</PresentationFormat>
  <Paragraphs>526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Courier New</vt:lpstr>
      <vt:lpstr>Wingdings</vt:lpstr>
      <vt:lpstr>Tema di Office</vt:lpstr>
      <vt:lpstr>Presentazione standard di PowerPoint</vt:lpstr>
      <vt:lpstr>VERDE URBANO-DEFINIZIONI </vt:lpstr>
      <vt:lpstr>VERDE URBANO: PATRIMONIO DA TUTELARE/BENE COMUNE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Koch Lavinia</dc:creator>
  <cp:lastModifiedBy>lavoro</cp:lastModifiedBy>
  <cp:revision>442</cp:revision>
  <cp:lastPrinted>2024-02-22T09:08:23Z</cp:lastPrinted>
  <dcterms:created xsi:type="dcterms:W3CDTF">2020-01-30T14:02:18Z</dcterms:created>
  <dcterms:modified xsi:type="dcterms:W3CDTF">2024-02-22T09:10:11Z</dcterms:modified>
</cp:coreProperties>
</file>