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18" r:id="rId2"/>
    <p:sldId id="314" r:id="rId3"/>
    <p:sldId id="342" r:id="rId4"/>
    <p:sldId id="335" r:id="rId5"/>
    <p:sldId id="352" r:id="rId6"/>
    <p:sldId id="356" r:id="rId7"/>
    <p:sldId id="353" r:id="rId8"/>
    <p:sldId id="354" r:id="rId9"/>
    <p:sldId id="351" r:id="rId10"/>
    <p:sldId id="334" r:id="rId11"/>
    <p:sldId id="357" r:id="rId12"/>
    <p:sldId id="316" r:id="rId13"/>
    <p:sldId id="347" r:id="rId14"/>
    <p:sldId id="312" r:id="rId15"/>
    <p:sldId id="328" r:id="rId16"/>
    <p:sldId id="345" r:id="rId17"/>
    <p:sldId id="279" r:id="rId18"/>
    <p:sldId id="324" r:id="rId19"/>
    <p:sldId id="323" r:id="rId20"/>
    <p:sldId id="332" r:id="rId21"/>
    <p:sldId id="348" r:id="rId22"/>
    <p:sldId id="333" r:id="rId23"/>
    <p:sldId id="300" r:id="rId24"/>
    <p:sldId id="283" r:id="rId25"/>
    <p:sldId id="313" r:id="rId26"/>
    <p:sldId id="355" r:id="rId27"/>
    <p:sldId id="272" r:id="rId28"/>
    <p:sldId id="343" r:id="rId29"/>
  </p:sldIdLst>
  <p:sldSz cx="12192000" cy="6858000"/>
  <p:notesSz cx="6797675" cy="99250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633" autoAdjust="0"/>
  </p:normalViewPr>
  <p:slideViewPr>
    <p:cSldViewPr snapToGrid="0" showGuides="1">
      <p:cViewPr varScale="1">
        <p:scale>
          <a:sx n="68" d="100"/>
          <a:sy n="68" d="100"/>
        </p:scale>
        <p:origin x="81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27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AEB17D0-3E81-4A19-B03D-69E02957FE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3C033-E703-403D-B895-5D6EAD1695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76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790D6-BFB0-4274-ABF4-201350F7912F}" type="datetimeFigureOut">
              <a:rPr lang="it-IT" smtClean="0"/>
              <a:t>31/05/2024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57D2D-10EE-488B-8B37-5C3E683696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915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57D2D-10EE-488B-8B37-5C3E6836965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431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57D2D-10EE-488B-8B37-5C3E6836965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103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57D2D-10EE-488B-8B37-5C3E6836965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6221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57D2D-10EE-488B-8B37-5C3E6836965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29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1CF3-1500-4A24-AA0F-D3672B04DB3F}" type="datetime1">
              <a:rPr lang="it-IT" smtClean="0"/>
              <a:t>31/05/2024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ABCB4902-8C9C-4343-82FB-F5B2495CD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2417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41FE-4BF0-4BDB-A4F7-D3475FEE1803}" type="datetime1">
              <a:rPr lang="it-IT" smtClean="0"/>
              <a:t>31/05/2024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79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83F6-04B6-44E8-B474-272766441F16}" type="datetime1">
              <a:rPr lang="it-IT" smtClean="0"/>
              <a:t>31/05/2024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391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20BE-1CD7-4DAF-A366-0F3D80334794}" type="datetime1">
              <a:rPr lang="it-IT" smtClean="0"/>
              <a:t>31/05/2024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88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520572-0DC1-BB1B-5DD6-C2DDEE2C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D36C678-ADE6-87AB-4C5D-0CF85B7EF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85AC-2FE4-4C97-A221-EDEB4D73D0DC}" type="datetime1">
              <a:rPr lang="it-IT" smtClean="0"/>
              <a:t>31/05/2024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E2B56D8-D1FE-713A-2B61-9AACC6103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92CDE3-6CE9-73EB-4EC5-7DC7E4989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23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35BC-C845-4A86-8468-142CD6CE3F15}" type="datetime1">
              <a:rPr lang="it-IT" smtClean="0"/>
              <a:t>31/05/2024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82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9296-286B-4D19-AE09-EF1C6575395D}" type="datetime1">
              <a:rPr lang="it-IT" smtClean="0"/>
              <a:t>31/05/2024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60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99C9-72A3-481C-B378-18D5212DD550}" type="datetime1">
              <a:rPr lang="it-IT" smtClean="0"/>
              <a:t>31/05/2024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79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F278-BAF2-440A-BAC8-DBF98A40C2C4}" type="datetime1">
              <a:rPr lang="it-IT" smtClean="0"/>
              <a:t>31/05/2024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57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A478-3D5F-478A-89C8-B056C2567254}" type="datetime1">
              <a:rPr lang="it-IT" smtClean="0"/>
              <a:t>31/05/2024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33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3716-C6A5-4C7A-B86C-32407951785B}" type="datetime1">
              <a:rPr lang="it-IT" smtClean="0"/>
              <a:t>31/05/2024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50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F418-677B-43A6-BD14-0F8253FB833F}" type="datetime1">
              <a:rPr lang="it-IT" smtClean="0"/>
              <a:t>31/05/2024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71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FDCB8-86FE-4AF6-AEE6-14CD837DFFD8}" type="datetime1">
              <a:rPr lang="it-IT" smtClean="0"/>
              <a:t>31/05/2024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942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10" Type="http://schemas.openxmlformats.org/officeDocument/2006/relationships/image" Target="../media/image26.jpeg"/><Relationship Id="rId4" Type="http://schemas.openxmlformats.org/officeDocument/2006/relationships/image" Target="../media/image20.jpg"/><Relationship Id="rId9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learinghouseproject.eu/2021/03/29/urban-forests-a-valuable-tool-for-building-metropolitan-green-areas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gazzettaufficiale.it/eli/gu/2020/04/04/90/sg/pdf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A95D1C3E-F271-6145-B40C-E54A245CB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85" y="103695"/>
            <a:ext cx="11975186" cy="5941505"/>
          </a:xfrm>
          <a:prstGeom prst="rect">
            <a:avLst/>
          </a:prstGeom>
        </p:spPr>
      </p:pic>
      <p:sp>
        <p:nvSpPr>
          <p:cNvPr id="4" name="Sottotitolo 3">
            <a:extLst>
              <a:ext uri="{FF2B5EF4-FFF2-40B4-BE49-F238E27FC236}">
                <a16:creationId xmlns:a16="http://schemas.microsoft.com/office/drawing/2014/main" id="{3E92E168-6F9D-3C3F-8507-EF17AB4EC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756" y="4168760"/>
            <a:ext cx="9618483" cy="1290610"/>
          </a:xfrm>
          <a:prstGeom prst="rect">
            <a:avLst/>
          </a:prstGeom>
          <a:solidFill>
            <a:srgbClr val="008A3E"/>
          </a:solidFill>
        </p:spPr>
        <p:txBody>
          <a:bodyPr wrap="square">
            <a:spAutoFit/>
          </a:bodyPr>
          <a:lstStyle/>
          <a:p>
            <a:pPr marL="60960" marR="60960" algn="ctr">
              <a:spcAft>
                <a:spcPts val="0"/>
              </a:spcAft>
            </a:pPr>
            <a:endParaRPr lang="it-IT" sz="1400" b="1" dirty="0">
              <a:solidFill>
                <a:schemeClr val="bg2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60960" marR="60960" algn="ctr">
              <a:lnSpc>
                <a:spcPct val="150000"/>
              </a:lnSpc>
            </a:pPr>
            <a:r>
              <a:rPr lang="it-IT" sz="11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SETTORE DELLE COSTRUZIONI TRA PRESENTE </a:t>
            </a:r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FUTURO</a:t>
            </a:r>
            <a:endParaRPr lang="it-IT" sz="1400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60960" marR="60960" algn="ctr">
              <a:spcAft>
                <a:spcPts val="0"/>
              </a:spcAft>
            </a:pPr>
            <a:endParaRPr lang="it-IT" sz="1400" b="1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72E10D2-F65F-1FF6-34AC-A601D437CDF4}"/>
              </a:ext>
            </a:extLst>
          </p:cNvPr>
          <p:cNvSpPr/>
          <p:nvPr/>
        </p:nvSpPr>
        <p:spPr>
          <a:xfrm>
            <a:off x="1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>
              <a:lnSpc>
                <a:spcPct val="150000"/>
              </a:lnSpc>
            </a:pPr>
            <a:r>
              <a:rPr lang="it-IT" b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Roma, 31 </a:t>
            </a:r>
            <a:r>
              <a:rPr lang="it-IT" b="1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maggio 2024</a:t>
            </a:r>
          </a:p>
        </p:txBody>
      </p:sp>
      <p:sp>
        <p:nvSpPr>
          <p:cNvPr id="13" name="Sottotitolo 3">
            <a:extLst>
              <a:ext uri="{FF2B5EF4-FFF2-40B4-BE49-F238E27FC236}">
                <a16:creationId xmlns:a16="http://schemas.microsoft.com/office/drawing/2014/main" id="{056CFB7F-6CF8-C482-C8D0-5277CD477182}"/>
              </a:ext>
            </a:extLst>
          </p:cNvPr>
          <p:cNvSpPr txBox="1">
            <a:spLocks/>
          </p:cNvSpPr>
          <p:nvPr/>
        </p:nvSpPr>
        <p:spPr>
          <a:xfrm>
            <a:off x="1286755" y="2030237"/>
            <a:ext cx="9618483" cy="574901"/>
          </a:xfrm>
          <a:prstGeom prst="rect">
            <a:avLst/>
          </a:prstGeom>
          <a:solidFill>
            <a:srgbClr val="008A3E"/>
          </a:solidFill>
        </p:spPr>
        <p:txBody>
          <a:bodyPr vert="horz" wrap="square" lIns="91440" tIns="45720" rIns="91440" bIns="45720" rtlCol="0" anchor="ctr" anchorCtr="1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" marR="60960">
              <a:lnSpc>
                <a:spcPct val="150000"/>
              </a:lnSpc>
            </a:pPr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CONVEGNO NAZIONALE</a:t>
            </a:r>
            <a:endParaRPr lang="it-IT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FF93934-87CB-6B53-8AF5-50CD185B4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85" y="103694"/>
            <a:ext cx="582890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5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814" y="61349"/>
            <a:ext cx="10380784" cy="515394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POLITICHE E STRATEGIE A SOSTEGNO DELLE INFRASTRUTTURE VERDI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989" y="2318792"/>
            <a:ext cx="12029292" cy="3035808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60960" indent="0" algn="ctr">
              <a:lnSpc>
                <a:spcPct val="150000"/>
              </a:lnSpc>
              <a:buNone/>
            </a:pP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POLITICHE DI COESIONE DELL’UNIONE EUROPEA - Accordo di partenariato Italia 2021-27</a:t>
            </a:r>
          </a:p>
          <a:p>
            <a:pPr marL="0" marR="60960" indent="0" algn="ctr">
              <a:lnSpc>
                <a:spcPct val="150000"/>
              </a:lnSpc>
              <a:buNone/>
            </a:pP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Obiettivo Strategico di Policy 2 «Un’Europa più verde»</a:t>
            </a:r>
          </a:p>
          <a:p>
            <a:pPr marL="742950" marR="6096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it-IT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742950" marR="6096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Obiettivo specifico 2.IV </a:t>
            </a: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Clima e risch</a:t>
            </a: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i: il finanziamento di </a:t>
            </a: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infrastrutture verdi </a:t>
            </a: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è volto anche a contrastare gli episodi di </a:t>
            </a: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surriscaldamento</a:t>
            </a: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per aumentare la resilienza delle città alle isole di calore cui sono strutturalmente più esposte</a:t>
            </a:r>
          </a:p>
          <a:p>
            <a:pPr marL="742950" marR="6096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it-IT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742950" marR="6096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Obiettivo specifico 2.VII </a:t>
            </a: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Biodiversità e inquinamento</a:t>
            </a: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: per aumentare la capacità di adattamento delle città ai </a:t>
            </a: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cambiamenti climatici </a:t>
            </a: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sono realizzate </a:t>
            </a: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infrastrutture verdi </a:t>
            </a: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e blu</a:t>
            </a:r>
          </a:p>
          <a:p>
            <a:pPr marL="742950" marR="6096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it-IT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742950" marR="6096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it-IT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marR="60960" lvl="1" indent="0">
              <a:lnSpc>
                <a:spcPct val="150000"/>
              </a:lnSpc>
              <a:buNone/>
            </a:pPr>
            <a:endParaRPr lang="it-IT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>
              <a:lnSpc>
                <a:spcPct val="150000"/>
              </a:lnSpc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INFRATRUTTURE VERDI: QUALITA’ E SOSTENIBILITA’ 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 flipV="1">
            <a:off x="65989" y="473115"/>
            <a:ext cx="11946467" cy="25402"/>
          </a:xfrm>
          <a:prstGeom prst="line">
            <a:avLst/>
          </a:prstGeom>
          <a:ln w="12700">
            <a:solidFill>
              <a:srgbClr val="008A3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8">
            <a:extLst>
              <a:ext uri="{FF2B5EF4-FFF2-40B4-BE49-F238E27FC236}">
                <a16:creationId xmlns:a16="http://schemas.microsoft.com/office/drawing/2014/main" id="{75BCA3E1-913B-BC06-4A6D-C62D5607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E46901-924E-4B80-8292-851E320CCECB}" type="slidenum">
              <a:rPr lang="it-IT" smtClean="0">
                <a:solidFill>
                  <a:schemeClr val="bg1"/>
                </a:solidFill>
              </a:rPr>
              <a:pPr/>
              <a:t>10</a:t>
            </a:fld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15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814" y="61349"/>
            <a:ext cx="10380784" cy="515394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POLITICHE E STRATEGIE A SOSTEGNO DELLE INFRASTRUTTURE VERDI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6719" y="591047"/>
            <a:ext cx="11946467" cy="898308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60960" indent="0" algn="ctr">
              <a:lnSpc>
                <a:spcPct val="150000"/>
              </a:lnSpc>
              <a:buNone/>
            </a:pP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POLITICHE DI COESIONE DELL’UNIONE EUROPEA - Accordo di partenariato Italia 2021-27</a:t>
            </a:r>
          </a:p>
        </p:txBody>
      </p:sp>
      <p:sp>
        <p:nvSpPr>
          <p:cNvPr id="5" name="Rettangolo 4"/>
          <p:cNvSpPr/>
          <p:nvPr/>
        </p:nvSpPr>
        <p:spPr>
          <a:xfrm>
            <a:off x="1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>
              <a:lnSpc>
                <a:spcPct val="150000"/>
              </a:lnSpc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INFRATRUTTURE VERDI: QUALITA’ E SOSTENIBILITA’ 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 flipV="1">
            <a:off x="65989" y="473115"/>
            <a:ext cx="11946467" cy="25402"/>
          </a:xfrm>
          <a:prstGeom prst="line">
            <a:avLst/>
          </a:prstGeom>
          <a:ln w="12700">
            <a:solidFill>
              <a:srgbClr val="008A3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8">
            <a:extLst>
              <a:ext uri="{FF2B5EF4-FFF2-40B4-BE49-F238E27FC236}">
                <a16:creationId xmlns:a16="http://schemas.microsoft.com/office/drawing/2014/main" id="{75BCA3E1-913B-BC06-4A6D-C62D5607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E46901-924E-4B80-8292-851E320CCECB}" type="slidenum">
              <a:rPr lang="it-IT" smtClean="0">
                <a:solidFill>
                  <a:schemeClr val="bg1"/>
                </a:solidFill>
              </a:rPr>
              <a:pPr/>
              <a:t>11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AC3D58D-C493-2D54-60D0-D0E9F422A40B}"/>
              </a:ext>
            </a:extLst>
          </p:cNvPr>
          <p:cNvSpPr/>
          <p:nvPr/>
        </p:nvSpPr>
        <p:spPr>
          <a:xfrm>
            <a:off x="92005" y="1651503"/>
            <a:ext cx="5040890" cy="2801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6096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2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FSC FONDO DI SVILUPPO E COESIONE 2021-2027 </a:t>
            </a:r>
          </a:p>
          <a:p>
            <a:pPr marL="628650" marR="60960" lvl="1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it-IT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biettivo strategico (OS) 2 </a:t>
            </a:r>
            <a:r>
              <a:rPr lang="it-IT" sz="12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Un'economia circolare, più verde e a basse emissioni di carbonio</a:t>
            </a:r>
          </a:p>
          <a:p>
            <a:pPr marL="1200150" marR="6096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Area tematica “</a:t>
            </a:r>
            <a:r>
              <a:rPr lang="it-IT" sz="12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Ambiente  e Risorse Naturali</a:t>
            </a: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”/Ambito di intervento </a:t>
            </a:r>
            <a:r>
              <a:rPr lang="it-IT" sz="12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Natura e Biodiversità</a:t>
            </a: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: realizzazione di </a:t>
            </a:r>
            <a:r>
              <a:rPr lang="it-IT" sz="12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infrastrutture verdi </a:t>
            </a: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 blu e azioni di forestazione urbana </a:t>
            </a:r>
            <a:endParaRPr lang="it-IT" sz="1200" b="1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1200150" marR="6096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Area tematica "</a:t>
            </a:r>
            <a:r>
              <a:rPr lang="it-IT" sz="12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Riqualificazione urbana</a:t>
            </a: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»: aumentare la dotazione di parchi e </a:t>
            </a:r>
            <a:r>
              <a:rPr lang="it-IT" sz="12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infrastrutture verdi</a:t>
            </a: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…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89AE7A7-5DA4-DD96-0567-B2019B3F6991}"/>
              </a:ext>
            </a:extLst>
          </p:cNvPr>
          <p:cNvSpPr/>
          <p:nvPr/>
        </p:nvSpPr>
        <p:spPr>
          <a:xfrm>
            <a:off x="6236275" y="1651503"/>
            <a:ext cx="5806911" cy="43936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6096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200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FESR FONDO EUROPEO SVILUPPO REGIONALE 2021-2027</a:t>
            </a:r>
            <a:r>
              <a:rPr lang="it-IT" sz="1200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200" i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(es. R. Emilia Romagna/Toscana)</a:t>
            </a:r>
          </a:p>
          <a:p>
            <a:pPr marL="742950" marR="6096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200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PR2 Priorità 2 Sostenibilità, decarbonizzazione, biodiversità, resilienza</a:t>
            </a:r>
          </a:p>
          <a:p>
            <a:pPr marL="1200150" marR="6096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Obiettivo</a:t>
            </a:r>
            <a:r>
              <a:rPr lang="it-IT" sz="1200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specifico RSO2.7 </a:t>
            </a:r>
            <a:r>
              <a:rPr lang="it-IT" sz="1200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Rafforzare la </a:t>
            </a:r>
            <a:r>
              <a:rPr lang="it-IT" sz="1200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protezione</a:t>
            </a:r>
            <a:r>
              <a:rPr lang="it-IT" sz="1200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e la </a:t>
            </a:r>
            <a:r>
              <a:rPr lang="it-IT" sz="1200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preservazione </a:t>
            </a:r>
            <a:r>
              <a:rPr lang="it-IT" sz="1200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della </a:t>
            </a:r>
            <a:r>
              <a:rPr lang="it-IT" sz="1200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natura</a:t>
            </a:r>
            <a:r>
              <a:rPr lang="it-IT" sz="1200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 la </a:t>
            </a:r>
            <a:r>
              <a:rPr lang="it-IT" sz="1200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biodiversità </a:t>
            </a:r>
            <a:r>
              <a:rPr lang="it-IT" sz="1200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 le </a:t>
            </a:r>
            <a:r>
              <a:rPr lang="it-IT" sz="1200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infrastrutture verdi,</a:t>
            </a:r>
            <a:r>
              <a:rPr lang="it-IT" sz="1200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anche nelle aree urbane, e ridurre tutte le forme di inquinamento/ Azione </a:t>
            </a:r>
            <a:r>
              <a:rPr lang="it-IT" sz="1200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2.7.1 Infrastrutture verdi </a:t>
            </a:r>
            <a:r>
              <a:rPr lang="it-IT" sz="1200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 blu urbane e periurbane</a:t>
            </a:r>
          </a:p>
          <a:p>
            <a:pPr marL="1200150" marR="6096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Obiettivo</a:t>
            </a:r>
            <a:r>
              <a:rPr lang="it-IT" sz="1200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specifico RSO2.4 </a:t>
            </a:r>
            <a:r>
              <a:rPr lang="it-IT" sz="1200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Promuovere l’adattamento ai </a:t>
            </a:r>
            <a:r>
              <a:rPr lang="it-IT" sz="1200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cambiamenti climatici, </a:t>
            </a:r>
            <a:r>
              <a:rPr lang="it-IT" sz="1200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la </a:t>
            </a:r>
            <a:r>
              <a:rPr lang="it-IT" sz="1200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prevenzione </a:t>
            </a:r>
            <a:r>
              <a:rPr lang="it-IT" sz="1200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dei </a:t>
            </a:r>
            <a:r>
              <a:rPr lang="it-IT" sz="1200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rischi </a:t>
            </a:r>
            <a:r>
              <a:rPr lang="it-IT" sz="1200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di </a:t>
            </a:r>
            <a:r>
              <a:rPr lang="it-IT" sz="1200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catastrofe </a:t>
            </a:r>
            <a:r>
              <a:rPr lang="it-IT" sz="1200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 la </a:t>
            </a:r>
            <a:r>
              <a:rPr lang="it-IT" sz="1200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resilienza </a:t>
            </a:r>
            <a:r>
              <a:rPr lang="it-IT" sz="1200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prendendo in considerazione </a:t>
            </a:r>
            <a:r>
              <a:rPr lang="it-IT" sz="1200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approcci ecosistemici/</a:t>
            </a:r>
            <a:r>
              <a:rPr lang="it-IT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Azione 2.4.3 </a:t>
            </a:r>
            <a:r>
              <a:rPr lang="it-IT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“Mitigazione del </a:t>
            </a:r>
            <a:r>
              <a:rPr lang="it-IT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rischio</a:t>
            </a:r>
            <a:r>
              <a:rPr lang="it-IT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idraulico ed idrogeologico</a:t>
            </a:r>
            <a:r>
              <a:rPr lang="it-IT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”: Interventi in </a:t>
            </a:r>
            <a:r>
              <a:rPr lang="it-IT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infrastrutture ver</a:t>
            </a:r>
            <a:r>
              <a:rPr lang="it-IT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di per l’adattamento ai </a:t>
            </a:r>
            <a:r>
              <a:rPr lang="it-IT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cambiamenti climatici </a:t>
            </a:r>
            <a:r>
              <a:rPr lang="it-IT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e di </a:t>
            </a:r>
            <a:r>
              <a:rPr lang="it-IT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mitigazione del rischio idraulico </a:t>
            </a:r>
            <a:endParaRPr lang="it-IT" sz="1200" b="1" dirty="0">
              <a:solidFill>
                <a:schemeClr val="tx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8" name="Freccia tridirezionale 37">
            <a:extLst>
              <a:ext uri="{FF2B5EF4-FFF2-40B4-BE49-F238E27FC236}">
                <a16:creationId xmlns:a16="http://schemas.microsoft.com/office/drawing/2014/main" id="{840B5909-4CF8-601A-9AD6-AC78380BF349}"/>
              </a:ext>
            </a:extLst>
          </p:cNvPr>
          <p:cNvSpPr/>
          <p:nvPr/>
        </p:nvSpPr>
        <p:spPr>
          <a:xfrm>
            <a:off x="5137609" y="1522144"/>
            <a:ext cx="1089238" cy="923710"/>
          </a:xfrm>
          <a:prstGeom prst="leftRightUpArrow">
            <a:avLst>
              <a:gd name="adj1" fmla="val 0"/>
              <a:gd name="adj2" fmla="val 0"/>
              <a:gd name="adj3" fmla="val 32144"/>
            </a:avLst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2653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" y="6163059"/>
            <a:ext cx="12191998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QUALITA’ E SOSTENIBILITA’ PER IL VERDE IN CITTA’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0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 flipV="1">
            <a:off x="101600" y="446989"/>
            <a:ext cx="11946467" cy="25402"/>
          </a:xfrm>
          <a:prstGeom prst="line">
            <a:avLst/>
          </a:prstGeom>
          <a:ln w="12700">
            <a:solidFill>
              <a:srgbClr val="008A3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101600" y="71504"/>
            <a:ext cx="5099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" marR="60960">
              <a:spcAft>
                <a:spcPts val="0"/>
              </a:spcAft>
            </a:pP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IL RUOLO DELLE INFRASTRUTTURE VERDI</a:t>
            </a:r>
            <a:endParaRPr lang="it-IT" sz="20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6530A8A-2EE2-C88E-2734-90D7F92456AB}"/>
              </a:ext>
            </a:extLst>
          </p:cNvPr>
          <p:cNvSpPr/>
          <p:nvPr/>
        </p:nvSpPr>
        <p:spPr>
          <a:xfrm>
            <a:off x="30449" y="6018227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INFRATRUTTURE VERDI: QUALITA’ E SOSTENIBILITA’ 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754762E5-4122-157A-2F51-35089373B6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2" y="593006"/>
            <a:ext cx="2982446" cy="26828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D8D73FA-05EC-E6E9-1E92-0B5E532FC32C}"/>
              </a:ext>
            </a:extLst>
          </p:cNvPr>
          <p:cNvSpPr txBox="1"/>
          <p:nvPr/>
        </p:nvSpPr>
        <p:spPr>
          <a:xfrm>
            <a:off x="3262618" y="582303"/>
            <a:ext cx="8785449" cy="2682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differenza delle infrastrutture grigie, concepite con un unico scopo, gli </a:t>
            </a:r>
            <a:r>
              <a:rPr lang="it-IT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spazi verdi ricchi di biodiversità </a:t>
            </a:r>
            <a:r>
              <a:rPr lang="it-IT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possono svolgere </a:t>
            </a:r>
            <a:r>
              <a:rPr lang="it-IT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molteplici funzioni </a:t>
            </a:r>
            <a:r>
              <a:rPr lang="it-IT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estremamente utili, spesso simultaneamente e a bassissimo costo, a </a:t>
            </a:r>
            <a:r>
              <a:rPr lang="it-IT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beneficio dei cittadini, della natura e dell'economia </a:t>
            </a:r>
          </a:p>
          <a:p>
            <a:pPr lvl="1" algn="just">
              <a:lnSpc>
                <a:spcPct val="150000"/>
              </a:lnSpc>
            </a:pPr>
            <a:r>
              <a:rPr lang="it-IT" sz="14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Relazione della Commissione al Parlamento Europeo, al Consiglio, al Comitato Economico e Sociale Europeo e al Comitato delle Regioni «Riesame dei Progressi Compiuti nell'attuazione della Strategia dell’UE per le Infrastrutture Verdi», 2019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EAF081C-3FAC-8133-22F1-196476B0C918}"/>
              </a:ext>
            </a:extLst>
          </p:cNvPr>
          <p:cNvSpPr/>
          <p:nvPr/>
        </p:nvSpPr>
        <p:spPr>
          <a:xfrm>
            <a:off x="198121" y="3344756"/>
            <a:ext cx="11849945" cy="26622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ostenere lo sviluppo di </a:t>
            </a:r>
            <a:r>
              <a:rPr lang="it-IT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un'economia verde </a:t>
            </a:r>
            <a:r>
              <a:rPr lang="it-IT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una </a:t>
            </a:r>
            <a:r>
              <a:rPr lang="it-IT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gestione sostenibile </a:t>
            </a:r>
            <a:r>
              <a:rPr lang="it-IT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</a:t>
            </a:r>
            <a:r>
              <a:rPr lang="it-IT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territorio </a:t>
            </a:r>
            <a:r>
              <a:rPr lang="it-IT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delle </a:t>
            </a:r>
            <a:r>
              <a:rPr lang="it-IT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acque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Proteggere lo stato dell'</a:t>
            </a:r>
            <a:r>
              <a:rPr lang="it-IT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ecosistema </a:t>
            </a:r>
            <a:r>
              <a:rPr lang="it-IT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la </a:t>
            </a:r>
            <a:r>
              <a:rPr lang="it-IT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biodiversità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it-IT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igliorare il </a:t>
            </a:r>
            <a:r>
              <a:rPr lang="it-IT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funzionamento degli ecosistemi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Promuovere i </a:t>
            </a:r>
            <a:r>
              <a:rPr lang="it-IT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servizi ecosistemici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romuovere il </a:t>
            </a:r>
            <a:r>
              <a:rPr lang="it-IT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benessere</a:t>
            </a:r>
            <a:r>
              <a:rPr lang="it-IT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la </a:t>
            </a:r>
            <a:r>
              <a:rPr lang="it-IT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salute</a:t>
            </a:r>
            <a:r>
              <a:rPr lang="it-IT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della </a:t>
            </a:r>
            <a:r>
              <a:rPr lang="it-IT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società</a:t>
            </a:r>
          </a:p>
          <a:p>
            <a:pPr lvl="1" algn="just"/>
            <a:r>
              <a:rPr lang="it-IT" sz="16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Relazione “The </a:t>
            </a:r>
            <a:r>
              <a:rPr lang="it-IT" sz="1600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Multifunctionality</a:t>
            </a:r>
            <a:r>
              <a:rPr lang="it-IT" sz="16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Green </a:t>
            </a:r>
            <a:r>
              <a:rPr lang="it-IT" sz="1600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Infrastructure</a:t>
            </a:r>
            <a:r>
              <a:rPr lang="it-IT" sz="16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it-IT" sz="1600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it-IT" sz="16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Commission’s</a:t>
            </a:r>
            <a:r>
              <a:rPr lang="it-IT" sz="16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Directorate</a:t>
            </a:r>
            <a:r>
              <a:rPr lang="it-IT" sz="16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-General Environment, 2012</a:t>
            </a:r>
            <a:endParaRPr lang="it-IT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egnaposto numero diapositiva 8">
            <a:extLst>
              <a:ext uri="{FF2B5EF4-FFF2-40B4-BE49-F238E27FC236}">
                <a16:creationId xmlns:a16="http://schemas.microsoft.com/office/drawing/2014/main" id="{23C3BF28-9CBD-E3DD-A85A-ABED5E59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E46901-924E-4B80-8292-851E320CCECB}" type="slidenum">
              <a:rPr lang="it-IT" smtClean="0">
                <a:solidFill>
                  <a:schemeClr val="bg1"/>
                </a:solidFill>
              </a:rPr>
              <a:pPr/>
              <a:t>12</a:t>
            </a:fld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41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" y="6163059"/>
            <a:ext cx="12191998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QUALITA’ E SOSTENIBILITA’ PER IL VERDE IN CITTA’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0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 flipV="1">
            <a:off x="101600" y="471614"/>
            <a:ext cx="11946467" cy="25402"/>
          </a:xfrm>
          <a:prstGeom prst="line">
            <a:avLst/>
          </a:prstGeom>
          <a:ln w="12700">
            <a:solidFill>
              <a:srgbClr val="008A3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101600" y="71504"/>
            <a:ext cx="1209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" marR="60960">
              <a:spcAft>
                <a:spcPts val="0"/>
              </a:spcAft>
            </a:pP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IL RUOLO DELLE INFRASTRUTTURE VERDI</a:t>
            </a:r>
            <a:r>
              <a:rPr lang="it-IT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6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Manuale infrastrutture verdi-</a:t>
            </a:r>
            <a:r>
              <a:rPr lang="it-IT" sz="1600" i="1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MagicLandscape</a:t>
            </a:r>
            <a:r>
              <a:rPr lang="it-IT" sz="16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600" i="1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Prog</a:t>
            </a:r>
            <a:r>
              <a:rPr lang="it-IT" sz="16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 Interreg C. Europe</a:t>
            </a:r>
            <a:endParaRPr lang="it-IT" sz="2000" i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6530A8A-2EE2-C88E-2734-90D7F92456AB}"/>
              </a:ext>
            </a:extLst>
          </p:cNvPr>
          <p:cNvSpPr/>
          <p:nvPr/>
        </p:nvSpPr>
        <p:spPr>
          <a:xfrm>
            <a:off x="30449" y="6018227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INFRATRUTTURE VERDI: QUALITA’ E SOSTENIBILITA’ 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1A12AF5-6129-6FA3-E90A-D69C2224F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39" y="616446"/>
            <a:ext cx="10265788" cy="5185185"/>
          </a:xfrm>
          <a:prstGeom prst="rect">
            <a:avLst/>
          </a:prstGeom>
        </p:spPr>
      </p:pic>
      <p:sp>
        <p:nvSpPr>
          <p:cNvPr id="2" name="Segnaposto numero diapositiva 8">
            <a:extLst>
              <a:ext uri="{FF2B5EF4-FFF2-40B4-BE49-F238E27FC236}">
                <a16:creationId xmlns:a16="http://schemas.microsoft.com/office/drawing/2014/main" id="{57A9009B-8F50-9DD3-BA7C-3ED89ABB3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E46901-924E-4B80-8292-851E320CCECB}" type="slidenum">
              <a:rPr lang="it-IT" smtClean="0">
                <a:solidFill>
                  <a:schemeClr val="bg1"/>
                </a:solidFill>
              </a:rPr>
              <a:pPr/>
              <a:t>13</a:t>
            </a:fld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3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" y="6163059"/>
            <a:ext cx="12191998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" marR="60960" algn="ctr">
              <a:lnSpc>
                <a:spcPct val="150000"/>
              </a:lnSpc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QUALITA’  E SOSTENIBILITA’ PER IL VERDE IN CITTA’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0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 flipV="1">
            <a:off x="101600" y="446989"/>
            <a:ext cx="11946467" cy="25402"/>
          </a:xfrm>
          <a:prstGeom prst="line">
            <a:avLst/>
          </a:prstGeom>
          <a:ln w="12700">
            <a:solidFill>
              <a:srgbClr val="008A3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-179110" y="659696"/>
            <a:ext cx="11349872" cy="46099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800100" marR="6096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>
                <a:latin typeface="Century Gothic" panose="020B0502020202020204" pitchFamily="34" charset="0"/>
              </a:rPr>
              <a:t>Concorrere al conseguimento degli obiettivi delle direttive “Habitat” e “Uccelli” contribuendo alla </a:t>
            </a:r>
            <a:r>
              <a:rPr lang="it-IT" b="1" dirty="0">
                <a:latin typeface="Century Gothic" panose="020B0502020202020204" pitchFamily="34" charset="0"/>
              </a:rPr>
              <a:t>coerenza ecologica della rete Natura 2000</a:t>
            </a:r>
            <a:endParaRPr lang="it-IT" dirty="0">
              <a:latin typeface="Century Gothic" panose="020B0502020202020204" pitchFamily="34" charset="0"/>
            </a:endParaRPr>
          </a:p>
          <a:p>
            <a:pPr marL="800100" marR="6096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>
                <a:latin typeface="Century Gothic" panose="020B0502020202020204" pitchFamily="34" charset="0"/>
              </a:rPr>
              <a:t>Migliorare la</a:t>
            </a:r>
            <a:r>
              <a:rPr lang="it-IT" b="1" dirty="0">
                <a:latin typeface="Century Gothic" panose="020B0502020202020204" pitchFamily="34" charset="0"/>
              </a:rPr>
              <a:t> </a:t>
            </a:r>
            <a:r>
              <a:rPr lang="it-IT" dirty="0">
                <a:latin typeface="Century Gothic" panose="020B0502020202020204" pitchFamily="34" charset="0"/>
              </a:rPr>
              <a:t>capacità del suolo di </a:t>
            </a:r>
            <a:r>
              <a:rPr lang="it-IT" b="1" dirty="0">
                <a:latin typeface="Century Gothic" panose="020B0502020202020204" pitchFamily="34" charset="0"/>
              </a:rPr>
              <a:t>stoccare acqua</a:t>
            </a:r>
            <a:r>
              <a:rPr lang="it-IT" dirty="0">
                <a:latin typeface="Century Gothic" panose="020B0502020202020204" pitchFamily="34" charset="0"/>
              </a:rPr>
              <a:t> per alleviare gli effetti delle </a:t>
            </a:r>
            <a:r>
              <a:rPr lang="it-IT" b="1" dirty="0">
                <a:latin typeface="Century Gothic" panose="020B0502020202020204" pitchFamily="34" charset="0"/>
              </a:rPr>
              <a:t>siccità</a:t>
            </a:r>
            <a:r>
              <a:rPr lang="it-IT" dirty="0">
                <a:latin typeface="Century Gothic" panose="020B0502020202020204" pitchFamily="34" charset="0"/>
              </a:rPr>
              <a:t> e impedire </a:t>
            </a:r>
            <a:r>
              <a:rPr lang="it-IT" b="1" dirty="0">
                <a:latin typeface="Century Gothic" panose="020B0502020202020204" pitchFamily="34" charset="0"/>
              </a:rPr>
              <a:t>alluvioni, erosione </a:t>
            </a:r>
            <a:r>
              <a:rPr lang="it-IT" dirty="0">
                <a:latin typeface="Century Gothic" panose="020B0502020202020204" pitchFamily="34" charset="0"/>
              </a:rPr>
              <a:t>del</a:t>
            </a:r>
            <a:r>
              <a:rPr lang="it-IT" b="1" dirty="0">
                <a:latin typeface="Century Gothic" panose="020B0502020202020204" pitchFamily="34" charset="0"/>
              </a:rPr>
              <a:t> suolo</a:t>
            </a:r>
            <a:r>
              <a:rPr lang="it-IT" dirty="0">
                <a:latin typeface="Century Gothic" panose="020B0502020202020204" pitchFamily="34" charset="0"/>
              </a:rPr>
              <a:t>,</a:t>
            </a:r>
            <a:r>
              <a:rPr lang="it-IT" b="1" dirty="0">
                <a:latin typeface="Century Gothic" panose="020B0502020202020204" pitchFamily="34" charset="0"/>
              </a:rPr>
              <a:t> desertificazione </a:t>
            </a:r>
            <a:endParaRPr lang="it-IT" i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6096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>
                <a:latin typeface="Century Gothic" panose="020B0502020202020204" pitchFamily="34" charset="0"/>
              </a:rPr>
              <a:t>Attenuare gli effetti dei </a:t>
            </a:r>
            <a:r>
              <a:rPr lang="it-IT" b="1" dirty="0">
                <a:latin typeface="Century Gothic" panose="020B0502020202020204" pitchFamily="34" charset="0"/>
              </a:rPr>
              <a:t>cambiamenti climatici </a:t>
            </a:r>
            <a:r>
              <a:rPr lang="it-IT" dirty="0">
                <a:latin typeface="Century Gothic" panose="020B0502020202020204" pitchFamily="34" charset="0"/>
              </a:rPr>
              <a:t>(cattura e stoccaggio carbonio, </a:t>
            </a:r>
            <a:r>
              <a:rPr lang="it-IT" dirty="0">
                <a:latin typeface="Century Gothic" panose="020B0502020202020204" pitchFamily="34" charset="0"/>
                <a:ea typeface="Times New Roman" panose="02020603050405020304" pitchFamily="18" charset="0"/>
              </a:rPr>
              <a:t>riduzione isole di calore), ridurre l’</a:t>
            </a:r>
            <a:r>
              <a:rPr lang="it-IT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inquinamento dell’aria</a:t>
            </a:r>
          </a:p>
          <a:p>
            <a:pPr marL="800100" marR="6096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>
                <a:latin typeface="Century Gothic" panose="020B0502020202020204" pitchFamily="34" charset="0"/>
                <a:ea typeface="Times New Roman" panose="02020603050405020304" pitchFamily="18" charset="0"/>
              </a:rPr>
              <a:t>Ridurre i costi della </a:t>
            </a:r>
            <a:r>
              <a:rPr lang="it-IT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depurazione delle acque</a:t>
            </a:r>
          </a:p>
          <a:p>
            <a:pPr marL="800100" marR="6096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>
                <a:latin typeface="Century Gothic" panose="020B0502020202020204" pitchFamily="34" charset="0"/>
                <a:ea typeface="Times New Roman" panose="02020603050405020304" pitchFamily="18" charset="0"/>
              </a:rPr>
              <a:t>Supportare la diffusione della </a:t>
            </a:r>
            <a:r>
              <a:rPr lang="it-IT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mobilità ciclopedonale</a:t>
            </a:r>
          </a:p>
          <a:p>
            <a:pPr marL="800100" marR="6096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>
                <a:latin typeface="Century Gothic" panose="020B0502020202020204" pitchFamily="34" charset="0"/>
                <a:ea typeface="Times New Roman" panose="02020603050405020304" pitchFamily="18" charset="0"/>
              </a:rPr>
              <a:t>Alimentare un’</a:t>
            </a:r>
            <a:r>
              <a:rPr lang="it-IT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agricoltura a filiera corta</a:t>
            </a:r>
          </a:p>
          <a:p>
            <a:pPr marL="800100" marR="6096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>
                <a:latin typeface="Century Gothic" panose="020B0502020202020204" pitchFamily="34" charset="0"/>
                <a:ea typeface="Times New Roman" panose="02020603050405020304" pitchFamily="18" charset="0"/>
              </a:rPr>
              <a:t>Migliorare </a:t>
            </a:r>
            <a:r>
              <a:rPr lang="it-IT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aspetti paesaggistici</a:t>
            </a:r>
            <a:r>
              <a:rPr lang="it-IT" dirty="0"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it-IT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qualità ambientale</a:t>
            </a:r>
            <a:r>
              <a:rPr lang="it-IT" dirty="0"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it-IT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vivibilità </a:t>
            </a:r>
            <a:r>
              <a:rPr lang="it-IT" dirty="0"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it-IT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attività ricreative </a:t>
            </a:r>
            <a:r>
              <a:rPr lang="it-IT" dirty="0">
                <a:latin typeface="Century Gothic" panose="020B0502020202020204" pitchFamily="34" charset="0"/>
                <a:ea typeface="Times New Roman" panose="02020603050405020304" pitchFamily="18" charset="0"/>
              </a:rPr>
              <a:t>delle città</a:t>
            </a:r>
          </a:p>
          <a:p>
            <a:pPr marL="800100" marR="6096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>
                <a:latin typeface="Century Gothic" panose="020B0502020202020204" pitchFamily="34" charset="0"/>
                <a:ea typeface="Times New Roman" panose="02020603050405020304" pitchFamily="18" charset="0"/>
              </a:rPr>
              <a:t>Generare </a:t>
            </a:r>
            <a:r>
              <a:rPr lang="it-IT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incrementi netti </a:t>
            </a:r>
            <a:r>
              <a:rPr lang="it-IT" dirty="0">
                <a:latin typeface="Century Gothic" panose="020B0502020202020204" pitchFamily="34" charset="0"/>
                <a:ea typeface="Times New Roman" panose="02020603050405020304" pitchFamily="18" charset="0"/>
              </a:rPr>
              <a:t>nei</a:t>
            </a:r>
            <a:r>
              <a:rPr lang="it-IT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valori </a:t>
            </a:r>
            <a:r>
              <a:rPr lang="it-IT" dirty="0">
                <a:latin typeface="Century Gothic" panose="020B0502020202020204" pitchFamily="34" charset="0"/>
                <a:ea typeface="Times New Roman" panose="02020603050405020304" pitchFamily="18" charset="0"/>
              </a:rPr>
              <a:t>del</a:t>
            </a:r>
            <a:r>
              <a:rPr lang="it-IT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capitale costruito </a:t>
            </a:r>
            <a:r>
              <a:rPr lang="it-IT" dirty="0">
                <a:latin typeface="Century Gothic" panose="020B0502020202020204" pitchFamily="34" charset="0"/>
                <a:ea typeface="Times New Roman" panose="02020603050405020304" pitchFamily="18" charset="0"/>
              </a:rPr>
              <a:t>e </a:t>
            </a:r>
            <a:r>
              <a:rPr lang="it-IT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attrarre investimenti</a:t>
            </a:r>
            <a:endParaRPr lang="it-IT" sz="2000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1600" y="77657"/>
            <a:ext cx="5060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" marR="60960">
              <a:spcAft>
                <a:spcPts val="0"/>
              </a:spcAft>
            </a:pP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 BENEFICI DELLE INFRASTRUTTURE VERDI</a:t>
            </a:r>
            <a:endParaRPr lang="it-IT" sz="20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A746817-E62E-2F66-8A5C-ED946570C34F}"/>
              </a:ext>
            </a:extLst>
          </p:cNvPr>
          <p:cNvSpPr/>
          <p:nvPr/>
        </p:nvSpPr>
        <p:spPr>
          <a:xfrm>
            <a:off x="1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>
              <a:lnSpc>
                <a:spcPct val="150000"/>
              </a:lnSpc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INFRATRUTTURE VERDI: QUALITA’ E SOSTENIBILITA’ 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Segnaposto numero diapositiva 8">
            <a:extLst>
              <a:ext uri="{FF2B5EF4-FFF2-40B4-BE49-F238E27FC236}">
                <a16:creationId xmlns:a16="http://schemas.microsoft.com/office/drawing/2014/main" id="{F4A159A8-4B12-8C90-9D45-3EC00028E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E46901-924E-4B80-8292-851E320CCECB}" type="slidenum">
              <a:rPr lang="it-IT" smtClean="0">
                <a:solidFill>
                  <a:schemeClr val="bg1"/>
                </a:solidFill>
              </a:rPr>
              <a:pPr/>
              <a:t>14</a:t>
            </a:fld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27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" y="6163059"/>
            <a:ext cx="12191998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" marR="60960" algn="ctr">
              <a:lnSpc>
                <a:spcPct val="150000"/>
              </a:lnSpc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QUALITA’  E SOSTENIBILITA’ PER IL VERDE IN CITTA’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0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 flipV="1">
            <a:off x="101600" y="446989"/>
            <a:ext cx="11946467" cy="25402"/>
          </a:xfrm>
          <a:prstGeom prst="line">
            <a:avLst/>
          </a:prstGeom>
          <a:ln w="12700">
            <a:solidFill>
              <a:srgbClr val="008A3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1008670" y="5234590"/>
            <a:ext cx="950221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R="60960" lvl="1"/>
            <a:r>
              <a:rPr lang="it-IT" i="1" dirty="0">
                <a:latin typeface="Century Gothic" panose="020B0502020202020204" pitchFamily="34" charset="0"/>
              </a:rPr>
              <a:t>Strategia nazionale del verde urbano 2018</a:t>
            </a:r>
            <a:endParaRPr lang="it-IT" sz="2000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1600" y="77657"/>
            <a:ext cx="5344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" marR="60960">
              <a:spcAft>
                <a:spcPts val="0"/>
              </a:spcAft>
            </a:pP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INFRASTRUTTURE VERDI: LE COMPONENTI </a:t>
            </a:r>
            <a:endParaRPr lang="it-IT" i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A746817-E62E-2F66-8A5C-ED946570C34F}"/>
              </a:ext>
            </a:extLst>
          </p:cNvPr>
          <p:cNvSpPr/>
          <p:nvPr/>
        </p:nvSpPr>
        <p:spPr>
          <a:xfrm>
            <a:off x="1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>
              <a:lnSpc>
                <a:spcPct val="150000"/>
              </a:lnSpc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INFRATRUTTURE VERDI: QUALITA’ E SOSTENIBILITA’ 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87AED7E-3DFF-A013-CCD8-CF64179A2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850" y="636670"/>
            <a:ext cx="6932299" cy="4592544"/>
          </a:xfrm>
          <a:prstGeom prst="rect">
            <a:avLst/>
          </a:prstGeom>
        </p:spPr>
      </p:pic>
      <p:sp>
        <p:nvSpPr>
          <p:cNvPr id="2" name="Segnaposto numero diapositiva 8">
            <a:extLst>
              <a:ext uri="{FF2B5EF4-FFF2-40B4-BE49-F238E27FC236}">
                <a16:creationId xmlns:a16="http://schemas.microsoft.com/office/drawing/2014/main" id="{28A0CE1A-15F6-D8BD-7BB8-C2F8144BB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E46901-924E-4B80-8292-851E320CCECB}" type="slidenum">
              <a:rPr lang="it-IT" smtClean="0">
                <a:solidFill>
                  <a:schemeClr val="bg1"/>
                </a:solidFill>
              </a:rPr>
              <a:pPr/>
              <a:t>15</a:t>
            </a:fld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65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1827" y="80332"/>
            <a:ext cx="10549392" cy="459034"/>
          </a:xfrm>
        </p:spPr>
        <p:txBody>
          <a:bodyPr>
            <a:normAutofit/>
          </a:bodyPr>
          <a:lstStyle/>
          <a:p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INFRASTRUTTURE VERDI</a:t>
            </a:r>
            <a:r>
              <a:rPr lang="it-IT" sz="2000" b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: TIPOLOGIE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1" y="493478"/>
            <a:ext cx="11748346" cy="553123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6400" b="1" dirty="0">
                <a:latin typeface="Century Gothic" panose="020B0502020202020204" pitchFamily="34" charset="0"/>
              </a:rPr>
              <a:t>Area vasta/metropolitana</a:t>
            </a:r>
          </a:p>
          <a:p>
            <a:pPr lvl="1">
              <a:lnSpc>
                <a:spcPct val="120000"/>
              </a:lnSpc>
            </a:pPr>
            <a:r>
              <a:rPr lang="it-IT" sz="6400" dirty="0">
                <a:latin typeface="Century Gothic" panose="020B0502020202020204" pitchFamily="34" charset="0"/>
              </a:rPr>
              <a:t>aree naturali protette</a:t>
            </a:r>
          </a:p>
          <a:p>
            <a:pPr lvl="1">
              <a:lnSpc>
                <a:spcPct val="120000"/>
              </a:lnSpc>
            </a:pPr>
            <a:r>
              <a:rPr lang="it-IT" sz="6400" dirty="0">
                <a:latin typeface="Century Gothic" panose="020B0502020202020204" pitchFamily="34" charset="0"/>
              </a:rPr>
              <a:t>verde agricolo</a:t>
            </a:r>
          </a:p>
          <a:p>
            <a:pPr lvl="1">
              <a:lnSpc>
                <a:spcPct val="120000"/>
              </a:lnSpc>
            </a:pPr>
            <a:r>
              <a:rPr lang="it-IT" sz="6400" dirty="0">
                <a:latin typeface="Century Gothic" panose="020B0502020202020204" pitchFamily="34" charset="0"/>
              </a:rPr>
              <a:t>foreste urbane</a:t>
            </a:r>
          </a:p>
          <a:p>
            <a:pPr lvl="1">
              <a:lnSpc>
                <a:spcPct val="120000"/>
              </a:lnSpc>
            </a:pPr>
            <a:r>
              <a:rPr lang="it-IT" sz="6400" dirty="0">
                <a:latin typeface="Century Gothic" panose="020B0502020202020204" pitchFamily="34" charset="0"/>
              </a:rPr>
              <a:t>verde a corredo delle infrastrutture (barriere fonoassorbenti, </a:t>
            </a:r>
            <a:r>
              <a:rPr lang="it-IT" sz="6400" dirty="0" err="1">
                <a:latin typeface="Century Gothic" panose="020B0502020202020204" pitchFamily="34" charset="0"/>
              </a:rPr>
              <a:t>ecodotti</a:t>
            </a:r>
            <a:r>
              <a:rPr lang="it-IT" sz="6400" dirty="0">
                <a:latin typeface="Century Gothic" panose="020B0502020202020204" pitchFamily="34" charset="0"/>
              </a:rPr>
              <a:t>)</a:t>
            </a:r>
          </a:p>
          <a:p>
            <a:pPr marR="60960" lvl="1">
              <a:lnSpc>
                <a:spcPct val="120000"/>
              </a:lnSpc>
            </a:pPr>
            <a:r>
              <a:rPr lang="it-IT" sz="6400" dirty="0">
                <a:latin typeface="Century Gothic" panose="020B0502020202020204" pitchFamily="34" charset="0"/>
              </a:rPr>
              <a:t>parchi e percorsi fluviali ed aree spondali in ambito urbano</a:t>
            </a:r>
          </a:p>
          <a:p>
            <a:pPr marR="60960" lvl="1">
              <a:lnSpc>
                <a:spcPct val="120000"/>
              </a:lnSpc>
            </a:pPr>
            <a:r>
              <a:rPr lang="it-IT" sz="6400" dirty="0">
                <a:latin typeface="Century Gothic" panose="020B0502020202020204" pitchFamily="34" charset="0"/>
              </a:rPr>
              <a:t>aree di recupero ambientale e nuova naturalizzazione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6400" b="1" dirty="0">
                <a:latin typeface="Century Gothic" panose="020B0502020202020204" pitchFamily="34" charset="0"/>
              </a:rPr>
              <a:t>Scala urbana</a:t>
            </a:r>
          </a:p>
          <a:p>
            <a:pPr lvl="1">
              <a:lnSpc>
                <a:spcPct val="120000"/>
              </a:lnSpc>
            </a:pPr>
            <a:r>
              <a:rPr lang="it-IT" sz="6400" dirty="0">
                <a:latin typeface="Century Gothic" panose="020B0502020202020204" pitchFamily="34" charset="0"/>
              </a:rPr>
              <a:t>parchi e giardini storici </a:t>
            </a:r>
          </a:p>
          <a:p>
            <a:pPr lvl="1">
              <a:lnSpc>
                <a:spcPct val="120000"/>
              </a:lnSpc>
            </a:pPr>
            <a:r>
              <a:rPr lang="it-IT" sz="6400" dirty="0">
                <a:latin typeface="Century Gothic" panose="020B0502020202020204" pitchFamily="34" charset="0"/>
              </a:rPr>
              <a:t>parcheggi verdi, parcheggi alberati (interventi di </a:t>
            </a:r>
            <a:r>
              <a:rPr lang="it-IT" sz="6400" dirty="0" err="1">
                <a:latin typeface="Century Gothic" panose="020B0502020202020204" pitchFamily="34" charset="0"/>
              </a:rPr>
              <a:t>desealing‐depaving</a:t>
            </a:r>
            <a:r>
              <a:rPr lang="it-IT" sz="6400" dirty="0">
                <a:latin typeface="Century Gothic" panose="020B0502020202020204" pitchFamily="34" charset="0"/>
              </a:rPr>
              <a:t> e pavimentazioni drenanti con funzioni di impianto di nuove alberature), giardini della pioggia</a:t>
            </a:r>
          </a:p>
          <a:p>
            <a:pPr lvl="1">
              <a:lnSpc>
                <a:spcPct val="120000"/>
              </a:lnSpc>
            </a:pPr>
            <a:r>
              <a:rPr lang="it-IT" sz="6400" dirty="0">
                <a:latin typeface="Century Gothic" panose="020B0502020202020204" pitchFamily="34" charset="0"/>
              </a:rPr>
              <a:t>piazze minerali permeabili alberate</a:t>
            </a:r>
          </a:p>
          <a:p>
            <a:pPr marR="60960" lvl="1">
              <a:lnSpc>
                <a:spcPct val="120000"/>
              </a:lnSpc>
            </a:pPr>
            <a:r>
              <a:rPr lang="it-IT" sz="6000" dirty="0">
                <a:latin typeface="Century Gothic" panose="020B0502020202020204" pitchFamily="34" charset="0"/>
              </a:rPr>
              <a:t>alberate stradali</a:t>
            </a:r>
          </a:p>
          <a:p>
            <a:pPr marR="60960" lvl="1">
              <a:lnSpc>
                <a:spcPct val="120000"/>
              </a:lnSpc>
            </a:pPr>
            <a:r>
              <a:rPr lang="it-IT" sz="6200" dirty="0">
                <a:latin typeface="Century Gothic" panose="020B0502020202020204" pitchFamily="34" charset="0"/>
              </a:rPr>
              <a:t>verde di uso collettivo (cimiteri, scuole, ospedali, impianti sportivi)/orti urbani</a:t>
            </a:r>
          </a:p>
          <a:p>
            <a:pPr marR="60960" lvl="1">
              <a:lnSpc>
                <a:spcPct val="120000"/>
              </a:lnSpc>
            </a:pPr>
            <a:r>
              <a:rPr lang="it-IT" sz="6200" dirty="0">
                <a:latin typeface="Century Gothic" panose="020B0502020202020204" pitchFamily="34" charset="0"/>
              </a:rPr>
              <a:t>verde di pertinenza di aree industriali-artigianali/strutture turistico-ricettive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6400" b="1" dirty="0">
                <a:latin typeface="Century Gothic" panose="020B0502020202020204" pitchFamily="34" charset="0"/>
              </a:rPr>
              <a:t>Scala di quartiere/edificio</a:t>
            </a:r>
          </a:p>
          <a:p>
            <a:pPr lvl="1">
              <a:lnSpc>
                <a:spcPct val="120000"/>
              </a:lnSpc>
            </a:pPr>
            <a:r>
              <a:rPr lang="it-IT" sz="6400" dirty="0">
                <a:latin typeface="Century Gothic" panose="020B0502020202020204" pitchFamily="34" charset="0"/>
              </a:rPr>
              <a:t>verde attrezzato</a:t>
            </a:r>
          </a:p>
          <a:p>
            <a:pPr lvl="1">
              <a:lnSpc>
                <a:spcPct val="120000"/>
              </a:lnSpc>
            </a:pPr>
            <a:r>
              <a:rPr lang="it-IT" sz="6400" dirty="0">
                <a:latin typeface="Century Gothic" panose="020B0502020202020204" pitchFamily="34" charset="0"/>
              </a:rPr>
              <a:t>tetti verdi, giardini pensili, pergolati, verde verticale</a:t>
            </a:r>
            <a:endParaRPr lang="it-IT" sz="7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" y="6070600"/>
            <a:ext cx="12192000" cy="787399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>
              <a:lnSpc>
                <a:spcPct val="150000"/>
              </a:lnSpc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INFRATRUTTURE VERDI: QUALITA’ E SOSTENIBILITA’ 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 flipV="1">
            <a:off x="0" y="473377"/>
            <a:ext cx="11946467" cy="25402"/>
          </a:xfrm>
          <a:prstGeom prst="line">
            <a:avLst/>
          </a:prstGeom>
          <a:ln w="12700">
            <a:solidFill>
              <a:srgbClr val="008A3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8">
            <a:extLst>
              <a:ext uri="{FF2B5EF4-FFF2-40B4-BE49-F238E27FC236}">
                <a16:creationId xmlns:a16="http://schemas.microsoft.com/office/drawing/2014/main" id="{C31E10A0-3AE7-3D7F-DE58-90016BA6E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E46901-924E-4B80-8292-851E320CCECB}" type="slidenum">
              <a:rPr lang="it-IT" smtClean="0">
                <a:solidFill>
                  <a:schemeClr val="bg1"/>
                </a:solidFill>
              </a:rPr>
              <a:pPr/>
              <a:t>16</a:t>
            </a:fld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86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82587897-4235-1CD7-3F38-4EE18F181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455" y="386146"/>
            <a:ext cx="2547938" cy="193482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" y="6163059"/>
            <a:ext cx="12191998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QUALITA’ E SOSTENIBILITA’ PER IL VERDE IN CITTA’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0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 flipV="1">
            <a:off x="101600" y="446989"/>
            <a:ext cx="11946467" cy="25402"/>
          </a:xfrm>
          <a:prstGeom prst="line">
            <a:avLst/>
          </a:prstGeom>
          <a:ln w="12700">
            <a:solidFill>
              <a:srgbClr val="008A3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101600" y="71504"/>
            <a:ext cx="4531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" marR="60960">
              <a:spcAft>
                <a:spcPts val="0"/>
              </a:spcAft>
            </a:pPr>
            <a:r>
              <a:rPr lang="it-IT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INFRASTRUTTURE VERDI: TIPOLOGIE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C5AD99A-F294-75F5-CB5A-4DC087AF917B}"/>
              </a:ext>
            </a:extLst>
          </p:cNvPr>
          <p:cNvSpPr/>
          <p:nvPr/>
        </p:nvSpPr>
        <p:spPr>
          <a:xfrm>
            <a:off x="1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>
              <a:lnSpc>
                <a:spcPct val="150000"/>
              </a:lnSpc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INFRATRUTTURE VERDI: QUALITA’ E SOSTENIBILITA’ 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4E82426A-36B4-72C5-6568-3E1807B05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32" y="3283348"/>
            <a:ext cx="2914583" cy="1632166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A7F8BD0A-12F3-AAA9-0AB9-2053A7DE5BF7}"/>
              </a:ext>
            </a:extLst>
          </p:cNvPr>
          <p:cNvSpPr/>
          <p:nvPr/>
        </p:nvSpPr>
        <p:spPr>
          <a:xfrm>
            <a:off x="101600" y="2580460"/>
            <a:ext cx="221826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" marR="60960"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Parcheggio alberato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1F0FED63-C0AC-0B61-31B1-12E0F170E114}"/>
              </a:ext>
            </a:extLst>
          </p:cNvPr>
          <p:cNvSpPr/>
          <p:nvPr/>
        </p:nvSpPr>
        <p:spPr>
          <a:xfrm>
            <a:off x="3439661" y="4928088"/>
            <a:ext cx="221826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" marR="60960"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Percorsi ciclo pedonali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36D2FCB-6385-15A2-2F4F-9E7F9BD215BD}"/>
              </a:ext>
            </a:extLst>
          </p:cNvPr>
          <p:cNvSpPr/>
          <p:nvPr/>
        </p:nvSpPr>
        <p:spPr>
          <a:xfrm>
            <a:off x="6671417" y="2152684"/>
            <a:ext cx="221826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" marR="60960"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Infrastruttura ospedaliera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94D1E746-E724-C6B0-8520-F457E308943E}"/>
              </a:ext>
            </a:extLst>
          </p:cNvPr>
          <p:cNvSpPr/>
          <p:nvPr/>
        </p:nvSpPr>
        <p:spPr>
          <a:xfrm>
            <a:off x="2943907" y="2987995"/>
            <a:ext cx="2600899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" marR="60960" algn="ctr"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Alberate stradali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35481811-C02E-EEA7-1246-E01221B01106}"/>
              </a:ext>
            </a:extLst>
          </p:cNvPr>
          <p:cNvSpPr/>
          <p:nvPr/>
        </p:nvSpPr>
        <p:spPr>
          <a:xfrm>
            <a:off x="101600" y="4928088"/>
            <a:ext cx="221826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" marR="60960"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Impianti sportivi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9061A85D-230A-DE78-147E-54A754CCACDC}"/>
              </a:ext>
            </a:extLst>
          </p:cNvPr>
          <p:cNvSpPr/>
          <p:nvPr/>
        </p:nvSpPr>
        <p:spPr>
          <a:xfrm>
            <a:off x="9320737" y="2445632"/>
            <a:ext cx="221826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" marR="60960"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Giardini pensili</a:t>
            </a: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C180B799-D27A-9BE6-20A0-CE4A7C395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737" y="2865445"/>
            <a:ext cx="2619375" cy="1743075"/>
          </a:xfrm>
          <a:prstGeom prst="rect">
            <a:avLst/>
          </a:prstGeom>
        </p:spPr>
      </p:pic>
      <p:sp>
        <p:nvSpPr>
          <p:cNvPr id="29" name="Rettangolo 28">
            <a:extLst>
              <a:ext uri="{FF2B5EF4-FFF2-40B4-BE49-F238E27FC236}">
                <a16:creationId xmlns:a16="http://schemas.microsoft.com/office/drawing/2014/main" id="{4D841A2C-5611-10C0-A547-33D45646E7D6}"/>
              </a:ext>
            </a:extLst>
          </p:cNvPr>
          <p:cNvSpPr/>
          <p:nvPr/>
        </p:nvSpPr>
        <p:spPr>
          <a:xfrm>
            <a:off x="9320737" y="4779202"/>
            <a:ext cx="2511517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" marR="60960"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Aree di recupero ambientale</a:t>
            </a:r>
          </a:p>
        </p:txBody>
      </p:sp>
      <p:pic>
        <p:nvPicPr>
          <p:cNvPr id="1030" name="Picture 6" descr="D:\Documents\VERDE URBANO\Presentazione verde urbano\Presentazione verde pubblico ALATRI_AICQ-12 marzo 2020\FOTO Presentazione verde\Foto tipologie verde Città di Roma\parcheggio alberato.jf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243" y="530567"/>
            <a:ext cx="2619374" cy="1968205"/>
          </a:xfrm>
          <a:prstGeom prst="rect">
            <a:avLst/>
          </a:prstGeom>
          <a:noFill/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D6AF68F0-7687-82DB-6CE8-E2A9BAA362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291" y="530567"/>
            <a:ext cx="3318008" cy="238389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04A4F52-4AFF-062A-1431-7552FCD3E5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3" y="3020835"/>
            <a:ext cx="3077294" cy="184241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6398083-7125-2B59-2D5D-63ACC801DD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07" y="553461"/>
            <a:ext cx="2857500" cy="16002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C936293-38DE-5E74-992E-876869896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67" y="2434341"/>
            <a:ext cx="2619375" cy="1743075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D3BDF840-5870-988F-F968-5E4FC9D99E46}"/>
              </a:ext>
            </a:extLst>
          </p:cNvPr>
          <p:cNvSpPr/>
          <p:nvPr/>
        </p:nvSpPr>
        <p:spPr>
          <a:xfrm>
            <a:off x="6536271" y="4239210"/>
            <a:ext cx="221826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" marR="60960"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Verde autostradale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7CD6DF4E-ABFA-61EC-DFCA-B83FF63D00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65" y="4536064"/>
            <a:ext cx="2619375" cy="1285376"/>
          </a:xfrm>
          <a:prstGeom prst="rect">
            <a:avLst/>
          </a:prstGeom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14239825-B8F9-4A9C-A04A-460AC1EE589E}"/>
              </a:ext>
            </a:extLst>
          </p:cNvPr>
          <p:cNvSpPr/>
          <p:nvPr/>
        </p:nvSpPr>
        <p:spPr>
          <a:xfrm>
            <a:off x="6561749" y="5827130"/>
            <a:ext cx="221826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" marR="60960"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Verde attrezzato</a:t>
            </a:r>
          </a:p>
        </p:txBody>
      </p:sp>
      <p:sp>
        <p:nvSpPr>
          <p:cNvPr id="4" name="Segnaposto numero diapositiva 8">
            <a:extLst>
              <a:ext uri="{FF2B5EF4-FFF2-40B4-BE49-F238E27FC236}">
                <a16:creationId xmlns:a16="http://schemas.microsoft.com/office/drawing/2014/main" id="{CC7BAA97-952E-272B-8819-4D69BD8A7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E46901-924E-4B80-8292-851E320CCECB}" type="slidenum">
              <a:rPr lang="it-IT" smtClean="0">
                <a:solidFill>
                  <a:schemeClr val="bg1"/>
                </a:solidFill>
              </a:rPr>
              <a:pPr/>
              <a:t>17</a:t>
            </a:fld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44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" y="6163059"/>
            <a:ext cx="12191998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QUALITA’ E SOSTENIBILITA’ PER IL VERDE IN CITTA’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0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 flipV="1">
            <a:off x="101600" y="446989"/>
            <a:ext cx="11946467" cy="25402"/>
          </a:xfrm>
          <a:prstGeom prst="line">
            <a:avLst/>
          </a:prstGeom>
          <a:ln w="12700">
            <a:solidFill>
              <a:srgbClr val="008A3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101600" y="71504"/>
            <a:ext cx="4531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" marR="60960">
              <a:spcAft>
                <a:spcPts val="0"/>
              </a:spcAft>
            </a:pPr>
            <a:r>
              <a:rPr lang="it-IT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INFRASTRUTTURE VERDI: TIPOLOGIE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C5AD99A-F294-75F5-CB5A-4DC087AF917B}"/>
              </a:ext>
            </a:extLst>
          </p:cNvPr>
          <p:cNvSpPr/>
          <p:nvPr/>
        </p:nvSpPr>
        <p:spPr>
          <a:xfrm>
            <a:off x="1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>
              <a:lnSpc>
                <a:spcPct val="150000"/>
              </a:lnSpc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INFRATRUTTURE VERDI: QUALITA’ E SOSTENIBILITA’ 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17E3BAF-BC4E-29BA-AA9C-B95EA63C9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5" y="608378"/>
            <a:ext cx="2864971" cy="138144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DA54E45-D672-CDEA-72E9-1AC5CA3968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449515"/>
            <a:ext cx="3254383" cy="2199639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6AD9B6B4-3163-E344-143A-32C011ED6B7E}"/>
              </a:ext>
            </a:extLst>
          </p:cNvPr>
          <p:cNvSpPr/>
          <p:nvPr/>
        </p:nvSpPr>
        <p:spPr>
          <a:xfrm>
            <a:off x="115325" y="4673796"/>
            <a:ext cx="294293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" marR="60960"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Barriere fonoassorbenti a verde verticale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2FC0697-3C0A-241C-54B9-96AEC3C50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86" y="2553925"/>
            <a:ext cx="1866900" cy="1743075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11CC13F7-7091-6C73-450C-0A148DE97878}"/>
              </a:ext>
            </a:extLst>
          </p:cNvPr>
          <p:cNvSpPr/>
          <p:nvPr/>
        </p:nvSpPr>
        <p:spPr>
          <a:xfrm>
            <a:off x="7430272" y="4368744"/>
            <a:ext cx="136341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" marR="60960"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Tetti verdi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A36834DE-0CE0-2EBB-1548-8971D1A670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188" y="514670"/>
            <a:ext cx="2781300" cy="1647825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D25A6509-93EF-9C33-5654-AB96DCF25163}"/>
              </a:ext>
            </a:extLst>
          </p:cNvPr>
          <p:cNvSpPr/>
          <p:nvPr/>
        </p:nvSpPr>
        <p:spPr>
          <a:xfrm>
            <a:off x="6095637" y="2041491"/>
            <a:ext cx="208789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" marR="60960">
              <a:spcAft>
                <a:spcPts val="0"/>
              </a:spcAft>
            </a:pPr>
            <a:r>
              <a:rPr lang="it-IT" sz="1200" i="1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Rain</a:t>
            </a:r>
            <a:r>
              <a:rPr lang="it-IT" sz="12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garden </a:t>
            </a: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(giardini della pioggia)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AA650AB0-9534-A405-79BD-50EA776A7C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883" y="2458886"/>
            <a:ext cx="3048000" cy="1495425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6E27E5A9-D642-26A9-D5E0-1412CF01A275}"/>
              </a:ext>
            </a:extLst>
          </p:cNvPr>
          <p:cNvSpPr/>
          <p:nvPr/>
        </p:nvSpPr>
        <p:spPr>
          <a:xfrm>
            <a:off x="3741686" y="4030560"/>
            <a:ext cx="27813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" marR="60960"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Piazze permeabili alberate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6BD5FBEA-3C63-9DFC-535F-95CE163B8E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983" y="554466"/>
            <a:ext cx="2544891" cy="1600673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27B94C5A-4542-D711-3255-E3FBF4A8EE5F}"/>
              </a:ext>
            </a:extLst>
          </p:cNvPr>
          <p:cNvSpPr/>
          <p:nvPr/>
        </p:nvSpPr>
        <p:spPr>
          <a:xfrm>
            <a:off x="2654103" y="2127276"/>
            <a:ext cx="2942933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" marR="60960"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Rotaie verdi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5899BA3F-D213-29C9-D377-E8F154833C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682" y="590250"/>
            <a:ext cx="2881584" cy="1743075"/>
          </a:xfrm>
          <a:prstGeom prst="rect">
            <a:avLst/>
          </a:prstGeom>
        </p:spPr>
      </p:pic>
      <p:sp>
        <p:nvSpPr>
          <p:cNvPr id="25" name="Rettangolo 24">
            <a:extLst>
              <a:ext uri="{FF2B5EF4-FFF2-40B4-BE49-F238E27FC236}">
                <a16:creationId xmlns:a16="http://schemas.microsoft.com/office/drawing/2014/main" id="{A67ED06A-8C91-578A-ED92-85D65C843266}"/>
              </a:ext>
            </a:extLst>
          </p:cNvPr>
          <p:cNvSpPr/>
          <p:nvPr/>
        </p:nvSpPr>
        <p:spPr>
          <a:xfrm>
            <a:off x="9015645" y="2403401"/>
            <a:ext cx="2087899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" marR="60960"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Verde verticale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84E1872-D882-9855-19AC-1853ED67E86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88" y="2788106"/>
            <a:ext cx="3072778" cy="1761676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0FEF56A4-A43A-10BB-1C3F-04A2FA45225E}"/>
              </a:ext>
            </a:extLst>
          </p:cNvPr>
          <p:cNvSpPr/>
          <p:nvPr/>
        </p:nvSpPr>
        <p:spPr>
          <a:xfrm>
            <a:off x="9015644" y="4653224"/>
            <a:ext cx="2087899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" marR="60960">
              <a:spcAft>
                <a:spcPts val="0"/>
              </a:spcAft>
            </a:pP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Parco urbano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BDE24AF-07CC-EE23-8B0D-5DFA6A5493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87" y="4386269"/>
            <a:ext cx="3741685" cy="1476635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F36A32FE-0AC8-D675-1DA3-E9D42431439F}"/>
              </a:ext>
            </a:extLst>
          </p:cNvPr>
          <p:cNvSpPr/>
          <p:nvPr/>
        </p:nvSpPr>
        <p:spPr>
          <a:xfrm>
            <a:off x="7259628" y="5386089"/>
            <a:ext cx="2942933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" marR="60960">
              <a:spcAft>
                <a:spcPts val="0"/>
              </a:spcAft>
            </a:pPr>
            <a:r>
              <a:rPr lang="it-IT" sz="12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Ecodotto</a:t>
            </a: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per passaggio fauna</a:t>
            </a:r>
          </a:p>
        </p:txBody>
      </p:sp>
      <p:sp>
        <p:nvSpPr>
          <p:cNvPr id="4" name="Segnaposto numero diapositiva 8">
            <a:extLst>
              <a:ext uri="{FF2B5EF4-FFF2-40B4-BE49-F238E27FC236}">
                <a16:creationId xmlns:a16="http://schemas.microsoft.com/office/drawing/2014/main" id="{3727E5C7-9856-89E3-29F5-222F31F16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E46901-924E-4B80-8292-851E320CCECB}" type="slidenum">
              <a:rPr lang="it-IT" smtClean="0">
                <a:solidFill>
                  <a:schemeClr val="bg1"/>
                </a:solidFill>
              </a:rPr>
              <a:pPr/>
              <a:t>18</a:t>
            </a:fld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93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" y="6163059"/>
            <a:ext cx="12191998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" marR="60960" algn="ctr">
              <a:lnSpc>
                <a:spcPct val="150000"/>
              </a:lnSpc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QUALITA’  E SOSTENIBILITA’ PER IL VERDE IN CITTA’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0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 flipV="1">
            <a:off x="101600" y="446989"/>
            <a:ext cx="11946467" cy="25402"/>
          </a:xfrm>
          <a:prstGeom prst="line">
            <a:avLst/>
          </a:prstGeom>
          <a:ln w="12700">
            <a:solidFill>
              <a:srgbClr val="008A3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0" y="472391"/>
            <a:ext cx="11946467" cy="56323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800100" marR="60960" lvl="1" indent="-342900" algn="just">
              <a:buFont typeface="Wingdings" panose="05000000000000000000" pitchFamily="2" charset="2"/>
              <a:buChar char="Ø"/>
            </a:pPr>
            <a:endParaRPr lang="it-IT" sz="20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800100" marR="60960" lvl="1" indent="-342900" algn="just">
              <a:buFont typeface="Wingdings" panose="05000000000000000000" pitchFamily="2" charset="2"/>
              <a:buChar char="Ø"/>
            </a:pPr>
            <a:r>
              <a:rPr lang="it-IT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Programma di Ricostruzione Ecologica Bilanciata </a:t>
            </a:r>
            <a:r>
              <a:rPr lang="it-IT" sz="2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(PREB) </a:t>
            </a:r>
            <a:r>
              <a:rPr lang="it-IT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di Expo 2015, </a:t>
            </a:r>
            <a:r>
              <a:rPr lang="it-IT" sz="2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Milano </a:t>
            </a:r>
            <a:r>
              <a:rPr lang="it-IT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Infrastruttura verde diffusa </a:t>
            </a:r>
            <a:r>
              <a:rPr lang="it-IT" sz="2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(18 progetti) finalizzata al </a:t>
            </a:r>
            <a:r>
              <a:rPr lang="it-IT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consolidamento ecologico </a:t>
            </a:r>
            <a:r>
              <a:rPr lang="it-IT" sz="2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del settore occidentale dell’area metropolitana (es. ricostruzione di boschi periurbani polivalenti, potenziamento naturalistico di aree boscate urbane) </a:t>
            </a:r>
          </a:p>
          <a:p>
            <a:pPr marL="800100" marR="60960" lvl="1" indent="-342900" algn="just">
              <a:buFont typeface="Wingdings" panose="05000000000000000000" pitchFamily="2" charset="2"/>
              <a:buChar char="Ø"/>
            </a:pPr>
            <a:r>
              <a:rPr lang="it-IT" sz="2000" b="1" dirty="0">
                <a:latin typeface="Century Gothic" panose="020B0502020202020204" pitchFamily="34" charset="0"/>
              </a:rPr>
              <a:t>Progetto Rotaie Verdi, </a:t>
            </a:r>
            <a:r>
              <a:rPr lang="it-IT" sz="2000" dirty="0">
                <a:latin typeface="Century Gothic" panose="020B0502020202020204" pitchFamily="34" charset="0"/>
              </a:rPr>
              <a:t>Milano (Parco lineare): </a:t>
            </a:r>
            <a:r>
              <a:rPr lang="it-IT" sz="2000" b="1" dirty="0">
                <a:latin typeface="Century Gothic" panose="020B0502020202020204" pitchFamily="34" charset="0"/>
              </a:rPr>
              <a:t>corridoio ecologico </a:t>
            </a:r>
            <a:r>
              <a:rPr lang="it-IT" sz="2000" dirty="0">
                <a:latin typeface="Century Gothic" panose="020B0502020202020204" pitchFamily="34" charset="0"/>
              </a:rPr>
              <a:t>di collegamento tra il sud della città e il Parco agricolo alle porte della metropoli (riqualificazione di tre scali ferroviari e binari non più in uso della zona sud: San Cristoforo, Porta Genova, Porta Romana)</a:t>
            </a:r>
          </a:p>
          <a:p>
            <a:pPr marL="800100" marR="60960" lvl="1" indent="-342900" algn="just">
              <a:buFont typeface="Wingdings" panose="05000000000000000000" pitchFamily="2" charset="2"/>
              <a:buChar char="Ø"/>
            </a:pPr>
            <a:r>
              <a:rPr lang="it-IT" sz="2000" dirty="0">
                <a:latin typeface="Century Gothic" panose="020B0502020202020204" pitchFamily="34" charset="0"/>
              </a:rPr>
              <a:t> </a:t>
            </a:r>
            <a:r>
              <a:rPr lang="it-IT" sz="2000" b="1" dirty="0">
                <a:effectLst/>
                <a:latin typeface="Century Gothic" panose="020B0502020202020204" pitchFamily="34" charset="0"/>
              </a:rPr>
              <a:t>Progetti Raggi Verdi, </a:t>
            </a:r>
            <a:r>
              <a:rPr lang="it-IT" sz="2000" dirty="0">
                <a:effectLst/>
                <a:latin typeface="Century Gothic" panose="020B0502020202020204" pitchFamily="34" charset="0"/>
              </a:rPr>
              <a:t>Milano: </a:t>
            </a:r>
            <a:r>
              <a:rPr lang="it-IT" sz="2000" b="1" dirty="0">
                <a:effectLst/>
                <a:latin typeface="Century Gothic" panose="020B0502020202020204" pitchFamily="34" charset="0"/>
              </a:rPr>
              <a:t>8 connessioni ecologiche</a:t>
            </a:r>
            <a:r>
              <a:rPr lang="it-IT" sz="2000" dirty="0">
                <a:effectLst/>
                <a:latin typeface="Century Gothic" panose="020B0502020202020204" pitchFamily="34" charset="0"/>
              </a:rPr>
              <a:t> (lunghezza media di 10 km) tra il </a:t>
            </a:r>
            <a:r>
              <a:rPr lang="it-IT" sz="2000" b="1" dirty="0">
                <a:effectLst/>
                <a:latin typeface="Century Gothic" panose="020B0502020202020204" pitchFamily="34" charset="0"/>
              </a:rPr>
              <a:t>centro di Milano </a:t>
            </a:r>
            <a:r>
              <a:rPr lang="it-IT" sz="2000" dirty="0">
                <a:effectLst/>
                <a:latin typeface="Century Gothic" panose="020B0502020202020204" pitchFamily="34" charset="0"/>
              </a:rPr>
              <a:t>e la sua </a:t>
            </a:r>
            <a:r>
              <a:rPr lang="it-IT" sz="2000" b="1" dirty="0">
                <a:effectLst/>
                <a:latin typeface="Century Gothic" panose="020B0502020202020204" pitchFamily="34" charset="0"/>
              </a:rPr>
              <a:t>cintura verde</a:t>
            </a:r>
            <a:r>
              <a:rPr lang="it-IT" sz="2000" dirty="0">
                <a:latin typeface="Century Gothic" panose="020B0502020202020204" pitchFamily="34" charset="0"/>
              </a:rPr>
              <a:t> per aumentare la </a:t>
            </a:r>
            <a:r>
              <a:rPr lang="it-IT" sz="2000" b="1" dirty="0">
                <a:latin typeface="Century Gothic" panose="020B0502020202020204" pitchFamily="34" charset="0"/>
              </a:rPr>
              <a:t>permeabilità urbana </a:t>
            </a:r>
            <a:r>
              <a:rPr lang="it-IT" sz="2000" dirty="0">
                <a:latin typeface="Century Gothic" panose="020B0502020202020204" pitchFamily="34" charset="0"/>
              </a:rPr>
              <a:t>e favorire la </a:t>
            </a:r>
            <a:r>
              <a:rPr lang="it-IT" sz="2000" b="1" dirty="0">
                <a:latin typeface="Century Gothic" panose="020B0502020202020204" pitchFamily="34" charset="0"/>
              </a:rPr>
              <a:t>mobilità sostenibile</a:t>
            </a:r>
            <a:r>
              <a:rPr lang="it-IT" sz="2000" dirty="0">
                <a:latin typeface="Century Gothic" panose="020B0502020202020204" pitchFamily="34" charset="0"/>
              </a:rPr>
              <a:t> </a:t>
            </a:r>
            <a:endParaRPr lang="it-IT" sz="20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it-IT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Parco Elsa Morante, </a:t>
            </a:r>
            <a:r>
              <a:rPr lang="it-IT" sz="2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Roma: </a:t>
            </a:r>
            <a:r>
              <a:rPr lang="it-IT" sz="2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infrastruttura verde multifunzionale </a:t>
            </a:r>
            <a:r>
              <a:rPr lang="it-IT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 ridosso del quartiere Laurentino 38</a:t>
            </a:r>
            <a:r>
              <a:rPr lang="it-IT" sz="2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r</a:t>
            </a:r>
            <a:r>
              <a:rPr lang="it-IT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ealizzata su un </a:t>
            </a:r>
            <a:r>
              <a:rPr lang="it-IT" sz="2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parcheggio pubblico </a:t>
            </a:r>
            <a:r>
              <a:rPr lang="it-IT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it-IT" sz="20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ripermeabilizzazione</a:t>
            </a:r>
            <a:r>
              <a:rPr lang="it-IT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dei suoli)</a:t>
            </a:r>
          </a:p>
          <a:p>
            <a:pPr marL="800100" marR="60960" lvl="1" indent="-342900" algn="just">
              <a:buFont typeface="Wingdings" panose="05000000000000000000" pitchFamily="2" charset="2"/>
              <a:buChar char="Ø"/>
            </a:pPr>
            <a:r>
              <a:rPr lang="it-IT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Krupp Park, Essen</a:t>
            </a:r>
            <a:r>
              <a:rPr lang="it-IT" sz="2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(regione della Ruhr), </a:t>
            </a:r>
            <a:r>
              <a:rPr lang="it-IT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Germania</a:t>
            </a:r>
            <a:r>
              <a:rPr lang="it-IT" sz="2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: </a:t>
            </a:r>
            <a:r>
              <a:rPr lang="it-IT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infrastruttura verde </a:t>
            </a:r>
            <a:r>
              <a:rPr lang="it-IT" sz="2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(parco-collina) realizzata nei </a:t>
            </a:r>
            <a:r>
              <a:rPr lang="it-IT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terreni industrial</a:t>
            </a:r>
            <a:r>
              <a:rPr lang="it-IT" sz="2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i degli storici stabilimenti della Krupp alla cui estremità sorge un lago di 90.000 mq che ne costituisce l’attrazione principale</a:t>
            </a:r>
          </a:p>
          <a:p>
            <a:pPr marL="742950" marR="60960" lvl="1" indent="-285750" algn="just">
              <a:buFont typeface="Wingdings" panose="05000000000000000000" pitchFamily="2" charset="2"/>
              <a:buChar char="Ø"/>
            </a:pPr>
            <a:endParaRPr lang="it-IT" sz="20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1600" y="77657"/>
            <a:ext cx="5373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" marR="60960">
              <a:spcAft>
                <a:spcPts val="0"/>
              </a:spcAft>
            </a:pP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INFRASTRUTTURE VERDI: BUONE PRATICHE</a:t>
            </a:r>
            <a:endParaRPr lang="it-IT" sz="20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A746817-E62E-2F66-8A5C-ED946570C34F}"/>
              </a:ext>
            </a:extLst>
          </p:cNvPr>
          <p:cNvSpPr/>
          <p:nvPr/>
        </p:nvSpPr>
        <p:spPr>
          <a:xfrm>
            <a:off x="1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>
              <a:lnSpc>
                <a:spcPct val="150000"/>
              </a:lnSpc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INFRATRUTTURE VERDI: QUALITA’ E SOSTENIBILITA’ 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Segnaposto numero diapositiva 8">
            <a:extLst>
              <a:ext uri="{FF2B5EF4-FFF2-40B4-BE49-F238E27FC236}">
                <a16:creationId xmlns:a16="http://schemas.microsoft.com/office/drawing/2014/main" id="{C3330189-2549-F1B7-2A23-C263746C1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E46901-924E-4B80-8292-851E320CCECB}" type="slidenum">
              <a:rPr lang="it-IT" smtClean="0">
                <a:solidFill>
                  <a:schemeClr val="bg1"/>
                </a:solidFill>
              </a:rPr>
              <a:pPr/>
              <a:t>19</a:t>
            </a:fld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0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>
            <a:extLst>
              <a:ext uri="{FF2B5EF4-FFF2-40B4-BE49-F238E27FC236}">
                <a16:creationId xmlns:a16="http://schemas.microsoft.com/office/drawing/2014/main" id="{C99CB6BF-E755-E928-4899-9EBC6E5D6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92000" cy="604520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1FD932C7-952E-456E-595B-4BA0B89D5F90}"/>
              </a:ext>
            </a:extLst>
          </p:cNvPr>
          <p:cNvSpPr/>
          <p:nvPr/>
        </p:nvSpPr>
        <p:spPr>
          <a:xfrm>
            <a:off x="0" y="2472734"/>
            <a:ext cx="12192000" cy="1723549"/>
          </a:xfrm>
          <a:prstGeom prst="rect">
            <a:avLst/>
          </a:prstGeom>
          <a:solidFill>
            <a:srgbClr val="008A3E"/>
          </a:solidFill>
        </p:spPr>
        <p:txBody>
          <a:bodyPr wrap="square">
            <a:spAutoFit/>
          </a:bodyPr>
          <a:lstStyle/>
          <a:p>
            <a:pPr marL="60960" marR="60960" algn="ctr">
              <a:spcAft>
                <a:spcPts val="0"/>
              </a:spcAft>
            </a:pPr>
            <a:endParaRPr lang="it-IT" sz="1400" b="1" dirty="0">
              <a:solidFill>
                <a:schemeClr val="bg2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60960" marR="60960" algn="ctr">
              <a:lnSpc>
                <a:spcPct val="150000"/>
              </a:lnSpc>
            </a:pPr>
            <a:r>
              <a:rPr lang="it-IT" sz="11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INFRASTRUTTURE VERDI: Q</a:t>
            </a:r>
            <a:r>
              <a:rPr 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UALITA’ E SOSTENIBILITA</a:t>
            </a:r>
            <a:r>
              <a:rPr lang="it-IT" sz="2400" b="1" dirty="0">
                <a:solidFill>
                  <a:schemeClr val="bg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’</a:t>
            </a:r>
          </a:p>
          <a:p>
            <a:pPr marL="60960" marR="60960" algn="ctr">
              <a:lnSpc>
                <a:spcPct val="150000"/>
              </a:lnSpc>
            </a:pPr>
            <a:r>
              <a:rPr lang="it-IT" sz="14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Agr. Dott.ssa Federica Alatri</a:t>
            </a:r>
          </a:p>
          <a:p>
            <a:pPr marL="60960" marR="60960" algn="ctr">
              <a:lnSpc>
                <a:spcPct val="150000"/>
              </a:lnSpc>
            </a:pPr>
            <a:r>
              <a:rPr lang="it-IT" sz="1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Collegio Interprovinciale Agrotecnici e Agrotecnici laureati Roma, Rieti, Viterbo</a:t>
            </a:r>
            <a:endParaRPr lang="it-IT" sz="1400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60960" marR="60960" algn="ctr">
              <a:spcAft>
                <a:spcPts val="0"/>
              </a:spcAft>
            </a:pPr>
            <a:endParaRPr lang="it-IT" sz="1400" b="1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ECE31A3-9E2B-CC59-0C46-42F89C822E3F}"/>
              </a:ext>
            </a:extLst>
          </p:cNvPr>
          <p:cNvSpPr/>
          <p:nvPr/>
        </p:nvSpPr>
        <p:spPr>
          <a:xfrm>
            <a:off x="1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>
              <a:lnSpc>
                <a:spcPct val="150000"/>
              </a:lnSpc>
            </a:pPr>
            <a:r>
              <a:rPr lang="it-IT" b="1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Roma, 31 </a:t>
            </a:r>
            <a:r>
              <a:rPr lang="it-IT" b="1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maggio 2024</a:t>
            </a:r>
          </a:p>
        </p:txBody>
      </p:sp>
      <p:sp>
        <p:nvSpPr>
          <p:cNvPr id="4" name="Segnaposto numero diapositiva 8">
            <a:extLst>
              <a:ext uri="{FF2B5EF4-FFF2-40B4-BE49-F238E27FC236}">
                <a16:creationId xmlns:a16="http://schemas.microsoft.com/office/drawing/2014/main" id="{28FA960E-4D88-586B-BEE4-4697322A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E46901-924E-4B80-8292-851E320CCECB}" type="slidenum">
              <a:rPr lang="it-IT" smtClean="0">
                <a:solidFill>
                  <a:schemeClr val="bg1"/>
                </a:solidFill>
              </a:rPr>
              <a:pPr/>
              <a:t>2</a:t>
            </a:fld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22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" y="6163059"/>
            <a:ext cx="12191998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" marR="60960" algn="ctr">
              <a:lnSpc>
                <a:spcPct val="150000"/>
              </a:lnSpc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QUALITA’  E SOSTENIBILITA’ PER IL VERDE IN CITTA’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0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 flipV="1">
            <a:off x="101600" y="446989"/>
            <a:ext cx="11946467" cy="25402"/>
          </a:xfrm>
          <a:prstGeom prst="line">
            <a:avLst/>
          </a:prstGeom>
          <a:ln w="12700">
            <a:solidFill>
              <a:srgbClr val="008A3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1" y="640280"/>
            <a:ext cx="3848099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R="60960" lvl="1"/>
            <a:endParaRPr lang="it-IT" sz="20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R="60960" lvl="1"/>
            <a:endParaRPr lang="it-IT" sz="20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R="60960" lvl="1"/>
            <a:endParaRPr lang="it-IT" sz="20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R="60960" lvl="1"/>
            <a:endParaRPr lang="it-IT" sz="20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43933" y="71890"/>
            <a:ext cx="5265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" marR="60960"/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INFRASTRUTTURE VERDI: BUONE PRATICHE</a:t>
            </a:r>
            <a:endParaRPr lang="it-IT" sz="20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A746817-E62E-2F66-8A5C-ED946570C34F}"/>
              </a:ext>
            </a:extLst>
          </p:cNvPr>
          <p:cNvSpPr/>
          <p:nvPr/>
        </p:nvSpPr>
        <p:spPr>
          <a:xfrm>
            <a:off x="1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>
              <a:lnSpc>
                <a:spcPct val="150000"/>
              </a:lnSpc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INFRATRUTTURE VERDI: QUALITA’ E SOSTENIBILITA’ 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593BA1A-D998-A8E8-E861-692E2AA24F23}"/>
              </a:ext>
            </a:extLst>
          </p:cNvPr>
          <p:cNvSpPr txBox="1"/>
          <p:nvPr/>
        </p:nvSpPr>
        <p:spPr>
          <a:xfrm>
            <a:off x="143933" y="619618"/>
            <a:ext cx="799166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PARCO PAESAGGISTICO REGIONALE DELL’EMSCHER-GERMANIA</a:t>
            </a:r>
          </a:p>
          <a:p>
            <a:pPr algn="just"/>
            <a:r>
              <a:rPr lang="it-IT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000" b="1" dirty="0">
                <a:effectLst/>
                <a:latin typeface="Century Gothic" panose="020B0502020202020204" pitchFamily="34" charset="0"/>
              </a:rPr>
              <a:t>Parco regionale </a:t>
            </a:r>
            <a:r>
              <a:rPr lang="it-IT" sz="2000" dirty="0">
                <a:effectLst/>
                <a:latin typeface="Century Gothic" panose="020B0502020202020204" pitchFamily="34" charset="0"/>
              </a:rPr>
              <a:t>lungo l’asse fluviale dell’</a:t>
            </a:r>
            <a:r>
              <a:rPr lang="it-IT" sz="2000" dirty="0" err="1">
                <a:effectLst/>
                <a:latin typeface="Century Gothic" panose="020B0502020202020204" pitchFamily="34" charset="0"/>
              </a:rPr>
              <a:t>Emscher</a:t>
            </a:r>
            <a:r>
              <a:rPr lang="it-IT" sz="2000" dirty="0">
                <a:latin typeface="Century Gothic" panose="020B0502020202020204" pitchFamily="34" charset="0"/>
              </a:rPr>
              <a:t>:</a:t>
            </a:r>
            <a:r>
              <a:rPr lang="it-IT" sz="2000" dirty="0">
                <a:effectLst/>
                <a:latin typeface="Century Gothic" panose="020B0502020202020204" pitchFamily="34" charset="0"/>
              </a:rPr>
              <a:t> </a:t>
            </a:r>
            <a:r>
              <a:rPr lang="it-IT" sz="2000" b="1" dirty="0">
                <a:effectLst/>
                <a:latin typeface="Century Gothic" panose="020B0502020202020204" pitchFamily="34" charset="0"/>
              </a:rPr>
              <a:t>sistema ciclopedonale </a:t>
            </a:r>
            <a:r>
              <a:rPr lang="it-IT" sz="2000" dirty="0">
                <a:effectLst/>
                <a:latin typeface="Century Gothic" panose="020B0502020202020204" pitchFamily="34" charset="0"/>
              </a:rPr>
              <a:t>(230 km)</a:t>
            </a:r>
            <a:r>
              <a:rPr lang="it-IT" sz="2000" dirty="0">
                <a:latin typeface="Century Gothic" panose="020B0502020202020204" pitchFamily="34" charset="0"/>
              </a:rPr>
              <a:t> </a:t>
            </a:r>
            <a:r>
              <a:rPr lang="it-IT" sz="2000" dirty="0">
                <a:effectLst/>
                <a:latin typeface="Century Gothic" panose="020B0502020202020204" pitchFamily="34" charset="0"/>
              </a:rPr>
              <a:t>che connette 17 comuni realizzato attraverso interventi di </a:t>
            </a:r>
            <a:r>
              <a:rPr lang="it-IT" sz="2000" b="1" dirty="0">
                <a:effectLst/>
                <a:latin typeface="Century Gothic" panose="020B0502020202020204" pitchFamily="34" charset="0"/>
              </a:rPr>
              <a:t>bonifica e rinaturalizzazione </a:t>
            </a:r>
            <a:r>
              <a:rPr lang="it-IT" sz="2000" dirty="0">
                <a:effectLst/>
                <a:latin typeface="Century Gothic" panose="020B0502020202020204" pitchFamily="34" charset="0"/>
              </a:rPr>
              <a:t>del </a:t>
            </a:r>
            <a:r>
              <a:rPr lang="it-IT" sz="2000" b="1" dirty="0">
                <a:effectLst/>
                <a:latin typeface="Century Gothic" panose="020B0502020202020204" pitchFamily="34" charset="0"/>
              </a:rPr>
              <a:t>bacino industriale della Ruhr</a:t>
            </a:r>
            <a:endParaRPr lang="it-IT" sz="2000" dirty="0">
              <a:effectLst/>
              <a:latin typeface="Century Gothic" panose="020B0502020202020204" pitchFamily="34" charset="0"/>
            </a:endParaRPr>
          </a:p>
          <a:p>
            <a:pPr algn="just"/>
            <a:r>
              <a:rPr lang="it-IT" sz="2000" b="1" dirty="0">
                <a:effectLst/>
                <a:latin typeface="Century Gothic" panose="020B0502020202020204" pitchFamily="34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000" dirty="0">
                <a:latin typeface="Century Gothic" panose="020B0502020202020204" pitchFamily="34" charset="0"/>
              </a:rPr>
              <a:t>S</a:t>
            </a:r>
            <a:r>
              <a:rPr lang="it-IT" sz="2000" dirty="0">
                <a:effectLst/>
                <a:latin typeface="Century Gothic" panose="020B0502020202020204" pitchFamily="34" charset="0"/>
              </a:rPr>
              <a:t>i fonda sul </a:t>
            </a:r>
            <a:r>
              <a:rPr lang="it-IT" sz="2000" b="1" dirty="0">
                <a:effectLst/>
                <a:latin typeface="Century Gothic" panose="020B0502020202020204" pitchFamily="34" charset="0"/>
              </a:rPr>
              <a:t>sistema </a:t>
            </a:r>
            <a:r>
              <a:rPr lang="it-IT" sz="2000" b="1" dirty="0" err="1">
                <a:effectLst/>
                <a:latin typeface="Century Gothic" panose="020B0502020202020204" pitchFamily="34" charset="0"/>
              </a:rPr>
              <a:t>intercorrelato</a:t>
            </a:r>
            <a:r>
              <a:rPr lang="it-IT" sz="2000" b="1" dirty="0">
                <a:effectLst/>
                <a:latin typeface="Century Gothic" panose="020B0502020202020204" pitchFamily="34" charset="0"/>
              </a:rPr>
              <a:t> </a:t>
            </a:r>
            <a:r>
              <a:rPr lang="it-IT" sz="2000" dirty="0">
                <a:effectLst/>
                <a:latin typeface="Century Gothic" panose="020B0502020202020204" pitchFamily="34" charset="0"/>
              </a:rPr>
              <a:t>di</a:t>
            </a:r>
            <a:r>
              <a:rPr lang="it-IT" sz="2000" b="1" dirty="0">
                <a:effectLst/>
                <a:latin typeface="Century Gothic" panose="020B0502020202020204" pitchFamily="34" charset="0"/>
              </a:rPr>
              <a:t> aree </a:t>
            </a:r>
            <a:r>
              <a:rPr lang="it-IT" sz="2000" dirty="0">
                <a:effectLst/>
                <a:latin typeface="Century Gothic" panose="020B0502020202020204" pitchFamily="34" charset="0"/>
              </a:rPr>
              <a:t>e</a:t>
            </a:r>
            <a:r>
              <a:rPr lang="it-IT" sz="2000" b="1" dirty="0">
                <a:effectLst/>
                <a:latin typeface="Century Gothic" panose="020B0502020202020204" pitchFamily="34" charset="0"/>
              </a:rPr>
              <a:t> fasce verdi</a:t>
            </a:r>
            <a:r>
              <a:rPr lang="it-IT" sz="2000" dirty="0">
                <a:effectLst/>
                <a:latin typeface="Century Gothic" panose="020B0502020202020204" pitchFamily="34" charset="0"/>
              </a:rPr>
              <a:t>, </a:t>
            </a:r>
            <a:r>
              <a:rPr lang="it-IT" sz="2000" b="1" dirty="0">
                <a:effectLst/>
                <a:latin typeface="Century Gothic" panose="020B0502020202020204" pitchFamily="34" charset="0"/>
              </a:rPr>
              <a:t>percorsi naturalistici</a:t>
            </a:r>
            <a:r>
              <a:rPr lang="it-IT" sz="2000" dirty="0">
                <a:effectLst/>
                <a:latin typeface="Century Gothic" panose="020B0502020202020204" pitchFamily="34" charset="0"/>
              </a:rPr>
              <a:t>, </a:t>
            </a:r>
            <a:r>
              <a:rPr lang="it-IT" sz="2000" b="1" dirty="0">
                <a:effectLst/>
                <a:latin typeface="Century Gothic" panose="020B0502020202020204" pitchFamily="34" charset="0"/>
              </a:rPr>
              <a:t>piste ciclo-pedonali</a:t>
            </a:r>
            <a:r>
              <a:rPr lang="it-IT" sz="2000" dirty="0">
                <a:effectLst/>
                <a:latin typeface="Century Gothic" panose="020B0502020202020204" pitchFamily="34" charset="0"/>
              </a:rPr>
              <a:t>, aree con </a:t>
            </a:r>
            <a:r>
              <a:rPr lang="it-IT" sz="2000" b="1" dirty="0">
                <a:effectLst/>
                <a:latin typeface="Century Gothic" panose="020B0502020202020204" pitchFamily="34" charset="0"/>
              </a:rPr>
              <a:t>funzioni precipue </a:t>
            </a:r>
            <a:r>
              <a:rPr lang="it-IT" sz="2000" dirty="0">
                <a:effectLst/>
                <a:latin typeface="Century Gothic" panose="020B0502020202020204" pitchFamily="34" charset="0"/>
              </a:rPr>
              <a:t>(sport, tempo libero, cultura, arte) progettato in modo da </a:t>
            </a:r>
            <a:r>
              <a:rPr lang="it-IT" sz="2000" b="1" dirty="0">
                <a:effectLst/>
                <a:latin typeface="Century Gothic" panose="020B0502020202020204" pitchFamily="34" charset="0"/>
              </a:rPr>
              <a:t>collegare il sistema di parchi tematici </a:t>
            </a:r>
            <a:r>
              <a:rPr lang="it-IT" sz="2000" dirty="0">
                <a:effectLst/>
                <a:latin typeface="Century Gothic" panose="020B0502020202020204" pitchFamily="34" charset="0"/>
              </a:rPr>
              <a:t>alle</a:t>
            </a:r>
            <a:r>
              <a:rPr lang="it-IT" sz="2000" b="1" dirty="0">
                <a:effectLst/>
                <a:latin typeface="Century Gothic" panose="020B0502020202020204" pitchFamily="34" charset="0"/>
              </a:rPr>
              <a:t> aree più </a:t>
            </a:r>
            <a:r>
              <a:rPr lang="it-IT" sz="2000" b="1" dirty="0" err="1">
                <a:effectLst/>
                <a:latin typeface="Century Gothic" panose="020B0502020202020204" pitchFamily="34" charset="0"/>
              </a:rPr>
              <a:t>naturalisitche</a:t>
            </a:r>
            <a:r>
              <a:rPr lang="it-IT" sz="2000" b="1" dirty="0">
                <a:effectLst/>
                <a:latin typeface="Century Gothic" panose="020B0502020202020204" pitchFamily="34" charset="0"/>
              </a:rPr>
              <a:t> </a:t>
            </a:r>
            <a:r>
              <a:rPr lang="it-IT" sz="2000" dirty="0">
                <a:effectLst/>
                <a:latin typeface="Century Gothic" panose="020B0502020202020204" pitchFamily="34" charset="0"/>
              </a:rPr>
              <a:t>(aree umide, specchi d’acqua, boschi)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it-IT" sz="2000" dirty="0">
              <a:effectLst/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000" dirty="0">
                <a:effectLst/>
                <a:latin typeface="Century Gothic" panose="020B0502020202020204" pitchFamily="34" charset="0"/>
              </a:rPr>
              <a:t>Suddiviso in </a:t>
            </a:r>
            <a:r>
              <a:rPr lang="it-IT" sz="2000" b="1" dirty="0">
                <a:effectLst/>
                <a:latin typeface="Century Gothic" panose="020B0502020202020204" pitchFamily="34" charset="0"/>
              </a:rPr>
              <a:t>7 corridoi verdi Regionali </a:t>
            </a:r>
            <a:r>
              <a:rPr lang="it-IT" sz="2000" dirty="0">
                <a:effectLst/>
                <a:latin typeface="Century Gothic" panose="020B0502020202020204" pitchFamily="34" charset="0"/>
              </a:rPr>
              <a:t>(</a:t>
            </a:r>
            <a:r>
              <a:rPr lang="it-IT" sz="2000" dirty="0" err="1">
                <a:effectLst/>
                <a:latin typeface="Century Gothic" panose="020B0502020202020204" pitchFamily="34" charset="0"/>
              </a:rPr>
              <a:t>Grünzüge</a:t>
            </a:r>
            <a:r>
              <a:rPr lang="it-IT" sz="2000" dirty="0">
                <a:effectLst/>
                <a:latin typeface="Century Gothic" panose="020B0502020202020204" pitchFamily="34" charset="0"/>
              </a:rPr>
              <a:t>) denominati con lettere da A </a:t>
            </a:r>
            <a:r>
              <a:rPr lang="it-IT" sz="2000" dirty="0" err="1">
                <a:effectLst/>
                <a:latin typeface="Century Gothic" panose="020B0502020202020204" pitchFamily="34" charset="0"/>
              </a:rPr>
              <a:t>a</a:t>
            </a:r>
            <a:r>
              <a:rPr lang="it-IT" sz="2000" dirty="0">
                <a:effectLst/>
                <a:latin typeface="Century Gothic" panose="020B0502020202020204" pitchFamily="34" charset="0"/>
              </a:rPr>
              <a:t> G, che tagliano trasversalmente la valle dell’</a:t>
            </a:r>
            <a:r>
              <a:rPr lang="it-IT" sz="2000" dirty="0" err="1">
                <a:effectLst/>
                <a:latin typeface="Century Gothic" panose="020B0502020202020204" pitchFamily="34" charset="0"/>
              </a:rPr>
              <a:t>Emscher</a:t>
            </a:r>
            <a:endParaRPr lang="it-IT" sz="2000" dirty="0">
              <a:effectLst/>
              <a:latin typeface="Century Gothic" panose="020B0502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E31501-9FB4-FD75-DD9C-2075E3667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523" y="635354"/>
            <a:ext cx="3704168" cy="265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iaggiare europa">
            <a:extLst>
              <a:ext uri="{FF2B5EF4-FFF2-40B4-BE49-F238E27FC236}">
                <a16:creationId xmlns:a16="http://schemas.microsoft.com/office/drawing/2014/main" id="{E00FC0EF-9795-5885-1B76-8EBC6A678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523" y="3571147"/>
            <a:ext cx="3704168" cy="232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8">
            <a:extLst>
              <a:ext uri="{FF2B5EF4-FFF2-40B4-BE49-F238E27FC236}">
                <a16:creationId xmlns:a16="http://schemas.microsoft.com/office/drawing/2014/main" id="{F57DC5C7-06D9-D52C-CF47-C4A414B7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E46901-924E-4B80-8292-851E320CCECB}" type="slidenum">
              <a:rPr lang="it-IT" smtClean="0">
                <a:solidFill>
                  <a:schemeClr val="bg1"/>
                </a:solidFill>
              </a:rPr>
              <a:pPr/>
              <a:t>20</a:t>
            </a:fld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92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" y="6163059"/>
            <a:ext cx="12191998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" marR="60960" algn="ctr">
              <a:lnSpc>
                <a:spcPct val="150000"/>
              </a:lnSpc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QUALITA’  E SOSTENIBILITA’ PER IL VERDE IN CITTA’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0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 flipV="1">
            <a:off x="101600" y="446989"/>
            <a:ext cx="11946467" cy="25402"/>
          </a:xfrm>
          <a:prstGeom prst="line">
            <a:avLst/>
          </a:prstGeom>
          <a:ln w="12700">
            <a:solidFill>
              <a:srgbClr val="008A3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0" y="604318"/>
            <a:ext cx="11946467" cy="47089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943350" lvl="8" indent="-285750" algn="just">
              <a:buFont typeface="Wingdings" panose="05000000000000000000" pitchFamily="2" charset="2"/>
              <a:buChar char="Ø"/>
            </a:pPr>
            <a:endParaRPr lang="it-IT" sz="2000" b="1" dirty="0">
              <a:latin typeface="Century Gothic" panose="020B0502020202020204" pitchFamily="34" charset="0"/>
            </a:endParaRPr>
          </a:p>
          <a:p>
            <a:pPr marL="3943350" lvl="8" indent="-285750" algn="just">
              <a:buFont typeface="Wingdings" panose="05000000000000000000" pitchFamily="2" charset="2"/>
              <a:buChar char="Ø"/>
            </a:pPr>
            <a:r>
              <a:rPr lang="it-IT" sz="2000" b="1" dirty="0">
                <a:latin typeface="Century Gothic" panose="020B0502020202020204" pitchFamily="34" charset="0"/>
              </a:rPr>
              <a:t>Academy of Science-Istituto di ricerca e museo di scienza e storia naturale all’interno del Golden Gate Park</a:t>
            </a:r>
            <a:r>
              <a:rPr lang="it-IT" sz="2000" dirty="0">
                <a:latin typeface="Century Gothic" panose="020B0502020202020204" pitchFamily="34" charset="0"/>
              </a:rPr>
              <a:t>, </a:t>
            </a:r>
            <a:r>
              <a:rPr lang="it-IT" sz="2000" b="1" dirty="0">
                <a:latin typeface="Century Gothic" panose="020B0502020202020204" pitchFamily="34" charset="0"/>
              </a:rPr>
              <a:t>San Francisco, USA: copertura verde </a:t>
            </a:r>
            <a:r>
              <a:rPr lang="it-IT" sz="2000" dirty="0">
                <a:latin typeface="Century Gothic" panose="020B0502020202020204" pitchFamily="34" charset="0"/>
              </a:rPr>
              <a:t>(60.000 metri quadri) che assorbe la maggior parte dell’acqua piovana, realizzata piantumando quasi due milioni di piantine di essenze autoctone</a:t>
            </a:r>
          </a:p>
          <a:p>
            <a:pPr lvl="8" algn="just"/>
            <a:endParaRPr lang="it-IT" sz="2000" dirty="0">
              <a:latin typeface="Century Gothic" panose="020B0502020202020204" pitchFamily="34" charset="0"/>
            </a:endParaRPr>
          </a:p>
          <a:p>
            <a:pPr marR="60960" lvl="1" algn="just"/>
            <a:endParaRPr lang="it-IT" sz="20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943350" lvl="8" indent="-285750" algn="just">
              <a:buFont typeface="Wingdings" panose="05000000000000000000" pitchFamily="2" charset="2"/>
              <a:buChar char="Ø"/>
            </a:pPr>
            <a:r>
              <a:rPr lang="it-IT" sz="2000" b="1" dirty="0">
                <a:latin typeface="Century Gothic" panose="020B0502020202020204" pitchFamily="34" charset="0"/>
              </a:rPr>
              <a:t>Barriera antirumore integrata con verde verticale, Spezia, Italia</a:t>
            </a:r>
            <a:r>
              <a:rPr lang="it-IT" sz="2000" dirty="0">
                <a:latin typeface="Century Gothic" panose="020B0502020202020204" pitchFamily="34" charset="0"/>
              </a:rPr>
              <a:t>: costituita da pannelli  fonoassorbenti e fonoisolanti metallici e da </a:t>
            </a:r>
            <a:r>
              <a:rPr lang="it-IT" sz="2000" b="1" dirty="0">
                <a:latin typeface="Century Gothic" panose="020B0502020202020204" pitchFamily="34" charset="0"/>
              </a:rPr>
              <a:t>pannelli  attrezzati  per  verde verticale  </a:t>
            </a:r>
            <a:r>
              <a:rPr lang="it-IT" sz="2000" dirty="0">
                <a:latin typeface="Century Gothic" panose="020B0502020202020204" pitchFamily="34" charset="0"/>
              </a:rPr>
              <a:t>in  cui radicano le essenze vegetali, completi di impianto di irrigazione. Installata con la finalità di  </a:t>
            </a:r>
            <a:r>
              <a:rPr lang="it-IT" sz="2000" b="1" dirty="0">
                <a:latin typeface="Century Gothic" panose="020B0502020202020204" pitchFamily="34" charset="0"/>
              </a:rPr>
              <a:t>mitigare  il rumore  dell’impianto  ferroviario </a:t>
            </a:r>
            <a:r>
              <a:rPr lang="it-IT" sz="2000" dirty="0">
                <a:latin typeface="Century Gothic" panose="020B0502020202020204" pitchFamily="34" charset="0"/>
              </a:rPr>
              <a:t>nell’ambito della riqualificazione funzionale e architettonica dell’interfaccia porto-città della Spezia</a:t>
            </a:r>
            <a:endParaRPr lang="it-IT" sz="20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1600" y="77657"/>
            <a:ext cx="5373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" marR="60960">
              <a:spcAft>
                <a:spcPts val="0"/>
              </a:spcAft>
            </a:pP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INFRASTRUTTURE VERDI: BUONE PRATICHE</a:t>
            </a:r>
            <a:endParaRPr lang="it-IT" sz="20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A746817-E62E-2F66-8A5C-ED946570C34F}"/>
              </a:ext>
            </a:extLst>
          </p:cNvPr>
          <p:cNvSpPr/>
          <p:nvPr/>
        </p:nvSpPr>
        <p:spPr>
          <a:xfrm>
            <a:off x="1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>
              <a:lnSpc>
                <a:spcPct val="150000"/>
              </a:lnSpc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INFRATRUTTURE VERDI: QUALITA’ E SOSTENIBILITA’ 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A8DDFDC-5EE9-A9C9-2995-7BDB09BD1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4" y="3185306"/>
            <a:ext cx="3384744" cy="1969477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83C44B1D-D665-292F-50E9-62EA07EB5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890817"/>
            <a:ext cx="3384745" cy="1993922"/>
          </a:xfrm>
          <a:prstGeom prst="rect">
            <a:avLst/>
          </a:prstGeom>
        </p:spPr>
      </p:pic>
      <p:sp>
        <p:nvSpPr>
          <p:cNvPr id="2" name="Segnaposto numero diapositiva 8">
            <a:extLst>
              <a:ext uri="{FF2B5EF4-FFF2-40B4-BE49-F238E27FC236}">
                <a16:creationId xmlns:a16="http://schemas.microsoft.com/office/drawing/2014/main" id="{6E2F3F64-7585-C260-3B86-D920C5A7B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E46901-924E-4B80-8292-851E320CCECB}" type="slidenum">
              <a:rPr lang="it-IT" smtClean="0">
                <a:solidFill>
                  <a:schemeClr val="bg1"/>
                </a:solidFill>
              </a:rPr>
              <a:pPr/>
              <a:t>21</a:t>
            </a:fld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19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" y="6163059"/>
            <a:ext cx="12191998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" marR="60960" algn="ctr">
              <a:lnSpc>
                <a:spcPct val="150000"/>
              </a:lnSpc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QUALITA’  E SOSTENIBILITA’ PER IL VERDE IN CITTA’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0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 flipV="1">
            <a:off x="101600" y="446989"/>
            <a:ext cx="11946467" cy="25402"/>
          </a:xfrm>
          <a:prstGeom prst="line">
            <a:avLst/>
          </a:prstGeom>
          <a:ln w="12700">
            <a:solidFill>
              <a:srgbClr val="008A3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4051496" y="601199"/>
            <a:ext cx="7917528" cy="50783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R="60960" algn="just"/>
            <a:r>
              <a:rPr lang="it-IT" b="1" dirty="0">
                <a:latin typeface="Century Gothic" panose="020B0502020202020204" pitchFamily="34" charset="0"/>
              </a:rPr>
              <a:t>Infrastrutture ferroviarie Linea </a:t>
            </a:r>
            <a:r>
              <a:rPr lang="it-IT" b="1" dirty="0" err="1">
                <a:latin typeface="Century Gothic" panose="020B0502020202020204" pitchFamily="34" charset="0"/>
              </a:rPr>
              <a:t>a.v</a:t>
            </a:r>
            <a:r>
              <a:rPr lang="it-IT" b="1" dirty="0">
                <a:latin typeface="Century Gothic" panose="020B0502020202020204" pitchFamily="34" charset="0"/>
              </a:rPr>
              <a:t>. /</a:t>
            </a:r>
            <a:r>
              <a:rPr lang="it-IT" b="1" dirty="0" err="1">
                <a:latin typeface="Century Gothic" panose="020B0502020202020204" pitchFamily="34" charset="0"/>
              </a:rPr>
              <a:t>a.c.</a:t>
            </a:r>
            <a:r>
              <a:rPr lang="it-IT" b="1" dirty="0">
                <a:latin typeface="Century Gothic" panose="020B0502020202020204" pitchFamily="34" charset="0"/>
              </a:rPr>
              <a:t> Torino – Venezia tratta Milano – Verona lotto funzionale </a:t>
            </a:r>
            <a:r>
              <a:rPr lang="it-IT" b="1">
                <a:latin typeface="Century Gothic" panose="020B0502020202020204" pitchFamily="34" charset="0"/>
              </a:rPr>
              <a:t>Brescia-Verona (RFI-ITALFERR) </a:t>
            </a:r>
            <a:endParaRPr lang="it-IT" b="1" dirty="0">
              <a:latin typeface="Century Gothic" panose="020B0502020202020204" pitchFamily="34" charset="0"/>
            </a:endParaRPr>
          </a:p>
          <a:p>
            <a:pPr marR="60960" algn="just"/>
            <a:endParaRPr lang="it-IT" dirty="0">
              <a:latin typeface="Century Gothic" panose="020B0502020202020204" pitchFamily="34" charset="0"/>
            </a:endParaRPr>
          </a:p>
          <a:p>
            <a:pPr marR="60960" algn="just"/>
            <a:r>
              <a:rPr lang="it-IT" dirty="0">
                <a:latin typeface="Century Gothic" panose="020B0502020202020204" pitchFamily="34" charset="0"/>
              </a:rPr>
              <a:t>Interventi di </a:t>
            </a:r>
            <a:r>
              <a:rPr lang="it-IT" b="1" dirty="0">
                <a:latin typeface="Century Gothic" panose="020B0502020202020204" pitchFamily="34" charset="0"/>
              </a:rPr>
              <a:t>mitigazione a verde </a:t>
            </a:r>
            <a:r>
              <a:rPr lang="it-IT" dirty="0">
                <a:latin typeface="Century Gothic" panose="020B0502020202020204" pitchFamily="34" charset="0"/>
              </a:rPr>
              <a:t>volti a costituire, o a integrare, una “rete” di ambienti naturali che interagiscano con i contigui appezzamenti agricoli: copertura galleria artificiale, siepe lungo il viadotto, macchia e fascia boscata, siepe arboreo-arbustiva, arbusteto, filari, sottopassi per il passaggio animali e anfibi, prato, interventi di rinaturazione in ambito fluviale</a:t>
            </a:r>
          </a:p>
          <a:p>
            <a:pPr marR="60960" algn="just"/>
            <a:r>
              <a:rPr lang="it-IT" dirty="0">
                <a:latin typeface="Century Gothic" panose="020B0502020202020204" pitchFamily="34" charset="0"/>
              </a:rPr>
              <a:t> </a:t>
            </a:r>
            <a:endParaRPr lang="it-IT" b="1" dirty="0"/>
          </a:p>
          <a:p>
            <a:pPr marR="60960" algn="just"/>
            <a:r>
              <a:rPr lang="it-IT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Realizzazione del Nuovo ponte sul Magra tra Caprigliola e Albiano e miglioramento dell’intersezione con la S.S. 62 «della Cisa» (Anas)</a:t>
            </a:r>
          </a:p>
          <a:p>
            <a:pPr marR="60960" algn="just"/>
            <a:endParaRPr lang="it-IT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R="60960" algn="just"/>
            <a:r>
              <a:rPr lang="it-IT" dirty="0">
                <a:latin typeface="Century Gothic" panose="020B0502020202020204" pitchFamily="34" charset="0"/>
                <a:ea typeface="Times New Roman" panose="02020603050405020304" pitchFamily="18" charset="0"/>
              </a:rPr>
              <a:t>Opere di </a:t>
            </a:r>
            <a:r>
              <a:rPr lang="it-IT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mitigazione e di inserimento ambientale</a:t>
            </a:r>
            <a:r>
              <a:rPr lang="it-IT" dirty="0">
                <a:latin typeface="Century Gothic" panose="020B0502020202020204" pitchFamily="34" charset="0"/>
                <a:ea typeface="Times New Roman" panose="02020603050405020304" pitchFamily="18" charset="0"/>
              </a:rPr>
              <a:t>: sostituzione della pavimentazione con terreno vegetale, impianto di verde rampicante, siepi, macchie arbustive, tappeti erbosi (rotatorie), rinaturalizzazione delle sponde,  inerbimento delle scarpate stradali, alberature stradali, verde attrezzato</a:t>
            </a:r>
          </a:p>
        </p:txBody>
      </p:sp>
      <p:sp>
        <p:nvSpPr>
          <p:cNvPr id="3" name="Rettangolo 2"/>
          <p:cNvSpPr/>
          <p:nvPr/>
        </p:nvSpPr>
        <p:spPr>
          <a:xfrm>
            <a:off x="101600" y="77657"/>
            <a:ext cx="5265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" marR="60960">
              <a:spcAft>
                <a:spcPts val="0"/>
              </a:spcAft>
            </a:pP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INFRASTRUTTURE VERDI: BUONE PRATICHE</a:t>
            </a:r>
            <a:endParaRPr lang="it-IT" sz="20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A746817-E62E-2F66-8A5C-ED946570C34F}"/>
              </a:ext>
            </a:extLst>
          </p:cNvPr>
          <p:cNvSpPr/>
          <p:nvPr/>
        </p:nvSpPr>
        <p:spPr>
          <a:xfrm>
            <a:off x="1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>
              <a:lnSpc>
                <a:spcPct val="150000"/>
              </a:lnSpc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INFRATRUTTURE VERDI: QUALITA’ E SOSTENIBILITA’ 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A073102-88C8-E852-E67B-C5DCE05FA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8" y="694184"/>
            <a:ext cx="3645638" cy="229894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90E04FA-726B-8934-9BC4-E021D3FF2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9" y="4788180"/>
            <a:ext cx="3747237" cy="122872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8E731D5-2048-A0F8-ED77-D0D9B2AE8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95" y="3140355"/>
            <a:ext cx="2771775" cy="1647825"/>
          </a:xfrm>
          <a:prstGeom prst="rect">
            <a:avLst/>
          </a:prstGeom>
        </p:spPr>
      </p:pic>
      <p:sp>
        <p:nvSpPr>
          <p:cNvPr id="2" name="Segnaposto numero diapositiva 8">
            <a:extLst>
              <a:ext uri="{FF2B5EF4-FFF2-40B4-BE49-F238E27FC236}">
                <a16:creationId xmlns:a16="http://schemas.microsoft.com/office/drawing/2014/main" id="{E34DE228-6CD0-7309-19C0-BBC6DED7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E46901-924E-4B80-8292-851E320CCECB}" type="slidenum">
              <a:rPr lang="it-IT" smtClean="0">
                <a:solidFill>
                  <a:schemeClr val="bg1"/>
                </a:solidFill>
              </a:rPr>
              <a:pPr/>
              <a:t>22</a:t>
            </a:fld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28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" y="6163059"/>
            <a:ext cx="12191998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" marR="60960" algn="ctr">
              <a:lnSpc>
                <a:spcPct val="150000"/>
              </a:lnSpc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QUALITA’ E SOSTENIBILITA’ PER IL VERDE IN CITTA’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0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 flipV="1">
            <a:off x="101600" y="446989"/>
            <a:ext cx="11946467" cy="25402"/>
          </a:xfrm>
          <a:prstGeom prst="line">
            <a:avLst/>
          </a:prstGeom>
          <a:ln w="12700">
            <a:solidFill>
              <a:srgbClr val="008A3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101599" y="472391"/>
            <a:ext cx="11728174" cy="56323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R="60960" algn="ctr"/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Per garantire il </a:t>
            </a: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valore</a:t>
            </a: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delle </a:t>
            </a: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Infrastrutture verdi </a:t>
            </a: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 termini di </a:t>
            </a: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benefici</a:t>
            </a: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sociali, ambientali, sanitari, culturali, paesaggistici, economici (i cosiddetti </a:t>
            </a:r>
            <a:r>
              <a:rPr lang="it-IT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servizi ecosistemici</a:t>
            </a:r>
            <a:r>
              <a:rPr lang="it-IT" sz="2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</a:t>
            </a: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è necessario applicare </a:t>
            </a: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STANDARD DI QUALITÀ</a:t>
            </a:r>
          </a:p>
          <a:p>
            <a:pPr marR="60960" algn="just"/>
            <a:endParaRPr lang="it-IT" sz="2000" b="1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marR="60960" indent="-342900" algn="just"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PRASSI DI RIFERIMENTO UNI/PDR 8/2014 Linee guida per lo sviluppo sostenibile degli spazi verdi </a:t>
            </a: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it-IT" sz="20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Ente Italiano di Normazione-Associazioni </a:t>
            </a:r>
            <a:r>
              <a:rPr lang="it-IT" sz="2000" i="1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Landeres</a:t>
            </a:r>
            <a:r>
              <a:rPr lang="it-IT" sz="20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e Borghi Autentici d’Italia)</a:t>
            </a:r>
          </a:p>
          <a:p>
            <a:pPr marL="800100" marR="6096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Si rivolge alle </a:t>
            </a: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pubbliche amministrazioni</a:t>
            </a: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 ai </a:t>
            </a: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progettisti</a:t>
            </a: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 alle </a:t>
            </a: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ditte</a:t>
            </a: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 ai </a:t>
            </a: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vivaist</a:t>
            </a: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 e </a:t>
            </a: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produttori di materiali vegetali</a:t>
            </a:r>
          </a:p>
          <a:p>
            <a:pPr marL="800100" marR="6096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Individua le </a:t>
            </a: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azioni</a:t>
            </a: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per conseguire </a:t>
            </a:r>
            <a:r>
              <a:rPr lang="it-IT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15 obiettivi di qualità ambientale, economica e sociale </a:t>
            </a:r>
            <a:r>
              <a:rPr lang="it-IT" sz="2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relativi alla gestione territoriale</a:t>
            </a:r>
          </a:p>
          <a:p>
            <a:pPr marR="60960" lvl="0">
              <a:spcAft>
                <a:spcPts val="0"/>
              </a:spcAft>
            </a:pPr>
            <a:endParaRPr lang="it-IT" sz="20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marR="60960" lvl="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PROGETTO QUALIVIVA: valori di qualità </a:t>
            </a:r>
            <a:r>
              <a:rPr lang="it-IT" sz="2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da rispettare nel </a:t>
            </a:r>
            <a:r>
              <a:rPr lang="it-IT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processo progettuale</a:t>
            </a:r>
          </a:p>
          <a:p>
            <a:pPr marL="800100" marR="6096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valore identitario e culturale</a:t>
            </a:r>
          </a:p>
          <a:p>
            <a:pPr marL="800100" marR="6096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costi e benefici</a:t>
            </a:r>
          </a:p>
          <a:p>
            <a:pPr marL="800100" marR="6096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sostenibilità ambientale</a:t>
            </a:r>
          </a:p>
          <a:p>
            <a:pPr marL="800100" marR="6096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fruizione</a:t>
            </a:r>
          </a:p>
          <a:p>
            <a:pPr marL="800100" marR="6096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accessibilità e sicurezza</a:t>
            </a:r>
          </a:p>
          <a:p>
            <a:pPr marL="800100" marR="6096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pianificazione e programmazione degli interventi</a:t>
            </a:r>
          </a:p>
        </p:txBody>
      </p:sp>
      <p:sp>
        <p:nvSpPr>
          <p:cNvPr id="3" name="Rettangolo 2"/>
          <p:cNvSpPr/>
          <p:nvPr/>
        </p:nvSpPr>
        <p:spPr>
          <a:xfrm>
            <a:off x="101600" y="77657"/>
            <a:ext cx="6384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" marR="60960">
              <a:spcAft>
                <a:spcPts val="0"/>
              </a:spcAft>
            </a:pP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INFRASTRUTTURE VERDI: QUALITA’ E SOSTENIBILITA’ </a:t>
            </a:r>
            <a:endParaRPr lang="it-IT" sz="20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94ECA5C-66E7-E3A8-1C79-E1AA0997B8C7}"/>
              </a:ext>
            </a:extLst>
          </p:cNvPr>
          <p:cNvSpPr/>
          <p:nvPr/>
        </p:nvSpPr>
        <p:spPr>
          <a:xfrm>
            <a:off x="0" y="6130103"/>
            <a:ext cx="12192000" cy="728425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>
              <a:lnSpc>
                <a:spcPct val="150000"/>
              </a:lnSpc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INFRATRUTTURE VERDI: QUALITA’ E SOSTENIBILITA’ 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Segnaposto numero diapositiva 8">
            <a:extLst>
              <a:ext uri="{FF2B5EF4-FFF2-40B4-BE49-F238E27FC236}">
                <a16:creationId xmlns:a16="http://schemas.microsoft.com/office/drawing/2014/main" id="{33CE834C-6F5F-E529-7E50-D1F99AF6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E46901-924E-4B80-8292-851E320CCECB}" type="slidenum">
              <a:rPr lang="it-IT" smtClean="0">
                <a:solidFill>
                  <a:schemeClr val="bg1"/>
                </a:solidFill>
              </a:rPr>
              <a:pPr/>
              <a:t>23</a:t>
            </a:fld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56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" y="6163059"/>
            <a:ext cx="12191998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" marR="60960" algn="ctr">
              <a:lnSpc>
                <a:spcPct val="150000"/>
              </a:lnSpc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QUALITA’ E SOSTENIBILITA’ PER IL VERDE IN CITTA’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0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 flipV="1">
            <a:off x="101600" y="446989"/>
            <a:ext cx="11946467" cy="25402"/>
          </a:xfrm>
          <a:prstGeom prst="line">
            <a:avLst/>
          </a:prstGeom>
          <a:ln w="12700">
            <a:solidFill>
              <a:srgbClr val="008A3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101600" y="77657"/>
            <a:ext cx="11767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" marR="60960">
              <a:spcAft>
                <a:spcPts val="0"/>
              </a:spcAft>
            </a:pPr>
            <a:r>
              <a:rPr lang="it-IT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INFRASTRUTTURE VERDI: QUALITA’ E SOSTENIBILITA’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245533" y="719639"/>
            <a:ext cx="1194646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0960" algn="just"/>
            <a:r>
              <a:rPr lang="it-IT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CRITERI AMBIENTALI MINIMI PER IL SERVIZIO DI GESTIONE DEL VERDE PUBBLICO E FORNITURA PRODOTTI</a:t>
            </a:r>
          </a:p>
          <a:p>
            <a:pPr marR="60960" algn="just"/>
            <a:endParaRPr lang="it-IT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marR="60960" indent="-342900" algn="just">
              <a:buFont typeface="Wingdings" panose="05000000000000000000" pitchFamily="2" charset="2"/>
              <a:buChar char="Ø"/>
            </a:pPr>
            <a:r>
              <a:rPr lang="it-IT" dirty="0">
                <a:latin typeface="Century Gothic" panose="020B0502020202020204" pitchFamily="34" charset="0"/>
                <a:ea typeface="Times New Roman" panose="02020603050405020304" pitchFamily="18" charset="0"/>
              </a:rPr>
              <a:t>Vengono definiti nel “Piano di azione per la sostenibilità ambientale dei consumi della pubblica amministrazione” </a:t>
            </a:r>
            <a:r>
              <a:rPr lang="it-IT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(PAN GPP Green Public Procurement) </a:t>
            </a:r>
            <a:r>
              <a:rPr lang="it-IT" dirty="0">
                <a:latin typeface="Century Gothic" panose="020B0502020202020204" pitchFamily="34" charset="0"/>
                <a:ea typeface="Times New Roman" panose="02020603050405020304" pitchFamily="18" charset="0"/>
              </a:rPr>
              <a:t>che si pone il raggiungimento degli </a:t>
            </a:r>
            <a:r>
              <a:rPr lang="it-IT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obiettivi ambientali: </a:t>
            </a:r>
            <a:r>
              <a:rPr lang="it-IT" dirty="0">
                <a:latin typeface="Century Gothic" panose="020B0502020202020204" pitchFamily="34" charset="0"/>
                <a:ea typeface="Times New Roman" panose="02020603050405020304" pitchFamily="18" charset="0"/>
              </a:rPr>
              <a:t>efficienza e risparmio nell’uso delle risorse, riduzione dell’uso di sostanze pericolose, riduzione quantitativa dei rifiuti </a:t>
            </a:r>
          </a:p>
          <a:p>
            <a:pPr marR="60960" algn="just"/>
            <a:endParaRPr lang="it-IT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marR="60960" indent="-342900" algn="just">
              <a:buFont typeface="Wingdings" panose="05000000000000000000" pitchFamily="2" charset="2"/>
              <a:buChar char="Ø"/>
            </a:pPr>
            <a:r>
              <a:rPr lang="it-IT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Adottati  con il </a:t>
            </a:r>
            <a:r>
              <a:rPr lang="it-IT" sz="18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DM </a:t>
            </a:r>
            <a:r>
              <a:rPr lang="it-IT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63</a:t>
            </a:r>
            <a:r>
              <a:rPr lang="it-IT" sz="18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del 10 marzo 2020 </a:t>
            </a:r>
            <a:r>
              <a:rPr lang="it-IT" dirty="0">
                <a:latin typeface="Century Gothic" panose="020B0502020202020204" pitchFamily="34" charset="0"/>
                <a:ea typeface="Times New Roman" panose="02020603050405020304" pitchFamily="18" charset="0"/>
              </a:rPr>
              <a:t>per:</a:t>
            </a:r>
          </a:p>
          <a:p>
            <a:pPr marR="60960" algn="just"/>
            <a:endParaRPr lang="it-IT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800100" marR="60960" lvl="1" indent="-342900">
              <a:buFont typeface="+mj-lt"/>
              <a:buAutoNum type="alphaLcParenR"/>
            </a:pPr>
            <a:r>
              <a:rPr lang="it-IT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servizio di </a:t>
            </a:r>
            <a:r>
              <a:rPr lang="it-IT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progettazione</a:t>
            </a:r>
            <a:r>
              <a:rPr lang="it-IT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di nuova area verde o riqualificazione di area già esistente</a:t>
            </a:r>
          </a:p>
          <a:p>
            <a:pPr marR="60960" lvl="1"/>
            <a:endParaRPr lang="it-IT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800100" marR="60960" lvl="1" indent="-342900">
              <a:buFont typeface="+mj-lt"/>
              <a:buAutoNum type="alphaLcParenR"/>
            </a:pPr>
            <a:r>
              <a:rPr lang="it-IT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servizio di </a:t>
            </a:r>
            <a:r>
              <a:rPr lang="it-IT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gestione e manutenzione </a:t>
            </a:r>
            <a:r>
              <a:rPr lang="it-IT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del verde pubblico</a:t>
            </a:r>
            <a:endParaRPr lang="it-IT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800100" marR="60960" lvl="1" indent="-342900">
              <a:buFont typeface="+mj-lt"/>
              <a:buAutoNum type="alphaLcParenR"/>
            </a:pPr>
            <a:endParaRPr lang="it-IT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800100" marR="60960" lvl="1" indent="-342900">
              <a:buFont typeface="+mj-lt"/>
              <a:buAutoNum type="alphaLcParenR"/>
            </a:pPr>
            <a:r>
              <a:rPr lang="it-IT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fornitura di </a:t>
            </a:r>
            <a:r>
              <a:rPr lang="it-IT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prodotti</a:t>
            </a:r>
            <a:r>
              <a:rPr lang="it-IT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per la gestione del verde: materiale florovivaistico, prodotti fertilizzanti e impianti di irrigazione </a:t>
            </a:r>
          </a:p>
          <a:p>
            <a:pPr marR="60960" lvl="1"/>
            <a:endParaRPr lang="it-IT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marR="60960" indent="-342900" algn="just">
              <a:buFont typeface="Wingdings" panose="05000000000000000000" pitchFamily="2" charset="2"/>
              <a:buChar char="Ø"/>
            </a:pPr>
            <a:r>
              <a:rPr lang="it-IT" dirty="0">
                <a:latin typeface="Century Gothic" panose="020B0502020202020204" pitchFamily="34" charset="0"/>
                <a:ea typeface="Times New Roman" panose="02020603050405020304" pitchFamily="18" charset="0"/>
              </a:rPr>
              <a:t>Prendono in considerazione numerosi aspetti che incidono in maniera decisiva sulla </a:t>
            </a:r>
            <a:r>
              <a:rPr lang="it-IT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qualità del verde</a:t>
            </a:r>
            <a:r>
              <a:rPr lang="it-IT" dirty="0">
                <a:latin typeface="Century Gothic" panose="020B0502020202020204" pitchFamily="34" charset="0"/>
                <a:ea typeface="Times New Roman" panose="02020603050405020304" pitchFamily="18" charset="0"/>
              </a:rPr>
              <a:t>, proponendo un approccio finalizzato a “raggiungere obiettivi di </a:t>
            </a:r>
            <a:r>
              <a:rPr lang="it-IT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sostenibilità complessiva ambientale</a:t>
            </a:r>
            <a:r>
              <a:rPr lang="it-IT" dirty="0"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it-IT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sanitaria, sociale e economica</a:t>
            </a:r>
            <a:r>
              <a:rPr lang="it-IT" dirty="0">
                <a:latin typeface="Century Gothic" panose="020B0502020202020204" pitchFamily="34" charset="0"/>
                <a:ea typeface="Times New Roman" panose="02020603050405020304" pitchFamily="18" charset="0"/>
              </a:rPr>
              <a:t>” </a:t>
            </a:r>
          </a:p>
          <a:p>
            <a:pPr marR="60960" algn="just"/>
            <a:endParaRPr lang="it-IT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R="60960" lvl="1"/>
            <a:endParaRPr lang="it-IT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3A13AD5-A93A-62C0-418D-7FCB373B708B}"/>
              </a:ext>
            </a:extLst>
          </p:cNvPr>
          <p:cNvSpPr/>
          <p:nvPr/>
        </p:nvSpPr>
        <p:spPr>
          <a:xfrm>
            <a:off x="0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>
              <a:lnSpc>
                <a:spcPct val="150000"/>
              </a:lnSpc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INFRATRUTTURE VERDI: QUALITA’ E SOSTENIBILITA’ 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Segnaposto numero diapositiva 8">
            <a:extLst>
              <a:ext uri="{FF2B5EF4-FFF2-40B4-BE49-F238E27FC236}">
                <a16:creationId xmlns:a16="http://schemas.microsoft.com/office/drawing/2014/main" id="{8112B6A6-7C62-4E5A-60BA-00BCBA2D8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E46901-924E-4B80-8292-851E320CCECB}" type="slidenum">
              <a:rPr lang="it-IT" smtClean="0">
                <a:solidFill>
                  <a:schemeClr val="bg1"/>
                </a:solidFill>
              </a:rPr>
              <a:pPr/>
              <a:t>24</a:t>
            </a:fld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58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" y="6163059"/>
            <a:ext cx="12191998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QUALITA’ E SOSTENIBILITA’ PER IL VERDE IN CITTA’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0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 flipV="1">
            <a:off x="101600" y="446989"/>
            <a:ext cx="11946467" cy="25402"/>
          </a:xfrm>
          <a:prstGeom prst="line">
            <a:avLst/>
          </a:prstGeom>
          <a:ln w="12700">
            <a:solidFill>
              <a:srgbClr val="008A3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101600" y="71504"/>
            <a:ext cx="6184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" marR="60960">
              <a:spcAft>
                <a:spcPts val="0"/>
              </a:spcAft>
            </a:pP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INFRASTRUTTURE VERDI: QUALITÀ E SOSTENIBILITÀ</a:t>
            </a:r>
            <a:endParaRPr lang="it-IT" sz="20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1598" y="753153"/>
            <a:ext cx="11946468" cy="956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" marR="60960" algn="just">
              <a:lnSpc>
                <a:spcPct val="150000"/>
              </a:lnSpc>
            </a:pP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La </a:t>
            </a: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progettazione</a:t>
            </a: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 la </a:t>
            </a: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realizzazione</a:t>
            </a: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e la </a:t>
            </a: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gestione</a:t>
            </a: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delle </a:t>
            </a: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infrastrutture verdi </a:t>
            </a: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richiedono l’utilizzo di </a:t>
            </a:r>
            <a:r>
              <a:rPr lang="it-IT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competenze professionali multidisciplinari, adeguate e certificate</a:t>
            </a:r>
            <a:endParaRPr lang="it-IT" sz="200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6530A8A-2EE2-C88E-2734-90D7F92456AB}"/>
              </a:ext>
            </a:extLst>
          </p:cNvPr>
          <p:cNvSpPr/>
          <p:nvPr/>
        </p:nvSpPr>
        <p:spPr>
          <a:xfrm>
            <a:off x="1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>
              <a:lnSpc>
                <a:spcPct val="150000"/>
              </a:lnSpc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INFRATRUTTURE VERDI: QUALITA’ E SOSTENIBILITA’ 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6388534B-451D-5A27-AAFB-43286F0B8B49}"/>
              </a:ext>
            </a:extLst>
          </p:cNvPr>
          <p:cNvSpPr/>
          <p:nvPr/>
        </p:nvSpPr>
        <p:spPr>
          <a:xfrm>
            <a:off x="101598" y="2033418"/>
            <a:ext cx="11895667" cy="36884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0960" lvl="1" algn="just">
              <a:lnSpc>
                <a:spcPct val="200000"/>
              </a:lnSpc>
            </a:pP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 </a:t>
            </a: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professionisti </a:t>
            </a:r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coinvolti nella </a:t>
            </a:r>
            <a:r>
              <a:rPr lang="it-IT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progettazione, realizzazione </a:t>
            </a: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 gestione del verde urbano</a:t>
            </a:r>
          </a:p>
          <a:p>
            <a:pPr marL="1257300" marR="6096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Professioni regolamentate</a:t>
            </a:r>
            <a:r>
              <a:rPr lang="it-IT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Agronomi,  </a:t>
            </a:r>
            <a:r>
              <a:rPr lang="it-IT" sz="2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Architetti paesaggisti, </a:t>
            </a:r>
            <a:r>
              <a:rPr lang="it-IT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Agrotecnici, </a:t>
            </a:r>
            <a:r>
              <a:rPr lang="it-IT" sz="2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Periti Agrari </a:t>
            </a:r>
          </a:p>
          <a:p>
            <a:pPr marL="1257300" marR="6096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Professioni non regolamentate</a:t>
            </a:r>
            <a:r>
              <a:rPr lang="it-IT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Arboricoltori, Manutentori del verde, Giardinieri d’arte, Tecnici progettazione delle aree verdi, Potatori, floricoltori, realizzatori di aiuole, ortovivaisti, rigeneratori di manti erbosi</a:t>
            </a:r>
            <a:endParaRPr lang="it-IT" sz="2000" b="1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Segnaposto numero diapositiva 8">
            <a:extLst>
              <a:ext uri="{FF2B5EF4-FFF2-40B4-BE49-F238E27FC236}">
                <a16:creationId xmlns:a16="http://schemas.microsoft.com/office/drawing/2014/main" id="{1D7C341E-351A-27E7-72BB-30D603B46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E46901-924E-4B80-8292-851E320CCECB}" type="slidenum">
              <a:rPr lang="it-IT" smtClean="0">
                <a:solidFill>
                  <a:schemeClr val="bg1"/>
                </a:solidFill>
              </a:rPr>
              <a:pPr/>
              <a:t>25</a:t>
            </a:fld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72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" y="6163059"/>
            <a:ext cx="12191998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QUALITA’ E SOSTENIBILITA’ PER IL VERDE IN CITTA’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0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 flipV="1">
            <a:off x="101600" y="446989"/>
            <a:ext cx="11946467" cy="25402"/>
          </a:xfrm>
          <a:prstGeom prst="line">
            <a:avLst/>
          </a:prstGeom>
          <a:ln w="12700">
            <a:solidFill>
              <a:srgbClr val="008A3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101600" y="71504"/>
            <a:ext cx="2141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" marR="60960">
              <a:spcAft>
                <a:spcPts val="0"/>
              </a:spcAft>
            </a:pPr>
            <a:r>
              <a:rPr lang="it-IT" sz="2000" b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CONCLUSIONI</a:t>
            </a:r>
            <a:endParaRPr lang="it-IT" sz="20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6530A8A-2EE2-C88E-2734-90D7F92456AB}"/>
              </a:ext>
            </a:extLst>
          </p:cNvPr>
          <p:cNvSpPr/>
          <p:nvPr/>
        </p:nvSpPr>
        <p:spPr>
          <a:xfrm>
            <a:off x="1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>
              <a:lnSpc>
                <a:spcPct val="150000"/>
              </a:lnSpc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INFRATRUTTURE VERDI: QUALITA’ E SOSTENIBILITA’ 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6388534B-451D-5A27-AAFB-43286F0B8B49}"/>
              </a:ext>
            </a:extLst>
          </p:cNvPr>
          <p:cNvSpPr/>
          <p:nvPr/>
        </p:nvSpPr>
        <p:spPr>
          <a:xfrm>
            <a:off x="152400" y="2508247"/>
            <a:ext cx="11895667" cy="32644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it-IT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È evidente come appaia dunque molto importante </a:t>
            </a:r>
            <a:r>
              <a:rPr lang="it-IT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il rapporto </a:t>
            </a:r>
            <a:r>
              <a:rPr lang="it-IT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tra </a:t>
            </a:r>
            <a:r>
              <a:rPr lang="it-IT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infrastrutture verdi </a:t>
            </a:r>
            <a:r>
              <a:rPr lang="it-IT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e </a:t>
            </a:r>
            <a:r>
              <a:rPr lang="it-IT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infrastrutture grigie </a:t>
            </a:r>
            <a:r>
              <a:rPr lang="it-IT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(ossia le infrastrutture tradizionali) e come sia opportuno che: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le amministrazioni pubbliche includano le </a:t>
            </a:r>
            <a:r>
              <a:rPr lang="it-IT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infrastrutture verdi </a:t>
            </a:r>
            <a:r>
              <a:rPr lang="it-IT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nella </a:t>
            </a:r>
            <a:r>
              <a:rPr lang="it-IT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pianificazione territoriale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le stazioni appaltanti </a:t>
            </a:r>
            <a:r>
              <a:rPr lang="it-IT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inseriscano nei capitolati di appalto </a:t>
            </a:r>
            <a:r>
              <a:rPr lang="it-IT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interventi di questo tipo con </a:t>
            </a:r>
            <a:r>
              <a:rPr lang="it-IT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specifiche </a:t>
            </a:r>
            <a:r>
              <a:rPr lang="it-IT" sz="2000" b="1">
                <a:latin typeface="Century Gothic" panose="020B0502020202020204" pitchFamily="34" charset="0"/>
                <a:cs typeface="Times New Roman" panose="02020603050405020304" pitchFamily="18" charset="0"/>
              </a:rPr>
              <a:t>tecniche </a:t>
            </a:r>
            <a:r>
              <a:rPr lang="it-IT" sz="2000">
                <a:latin typeface="Century Gothic" panose="020B0502020202020204" pitchFamily="34" charset="0"/>
                <a:cs typeface="Times New Roman" panose="02020603050405020304" pitchFamily="18" charset="0"/>
              </a:rPr>
              <a:t>che </a:t>
            </a:r>
            <a:r>
              <a:rPr lang="it-IT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tengano conto di </a:t>
            </a:r>
            <a:r>
              <a:rPr lang="it-IT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standard di qualità e di sostenibilità ambientale</a:t>
            </a:r>
            <a:r>
              <a:rPr lang="it-IT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al fine di </a:t>
            </a:r>
            <a:r>
              <a:rPr lang="it-IT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garantire</a:t>
            </a:r>
            <a:r>
              <a:rPr lang="it-IT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lo stato di salute delle </a:t>
            </a:r>
            <a:r>
              <a:rPr lang="it-IT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infrastrutture verdi </a:t>
            </a:r>
            <a:r>
              <a:rPr lang="it-IT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e dunque la loro </a:t>
            </a:r>
            <a:r>
              <a:rPr lang="it-IT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funzionalità </a:t>
            </a:r>
            <a:r>
              <a:rPr lang="it-IT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in</a:t>
            </a:r>
            <a:r>
              <a:rPr lang="it-IT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termini </a:t>
            </a:r>
            <a:r>
              <a:rPr lang="it-IT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di</a:t>
            </a:r>
            <a:r>
              <a:rPr lang="it-IT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servizi ecosistemici </a:t>
            </a:r>
          </a:p>
        </p:txBody>
      </p:sp>
      <p:sp>
        <p:nvSpPr>
          <p:cNvPr id="6" name="Segnaposto numero diapositiva 8">
            <a:extLst>
              <a:ext uri="{FF2B5EF4-FFF2-40B4-BE49-F238E27FC236}">
                <a16:creationId xmlns:a16="http://schemas.microsoft.com/office/drawing/2014/main" id="{1D7C341E-351A-27E7-72BB-30D603B46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E46901-924E-4B80-8292-851E320CCECB}" type="slidenum">
              <a:rPr lang="it-IT" smtClean="0">
                <a:solidFill>
                  <a:schemeClr val="bg1"/>
                </a:solidFill>
              </a:rPr>
              <a:pPr/>
              <a:t>26</a:t>
            </a:fld>
            <a:endParaRPr lang="it-IT">
              <a:solidFill>
                <a:schemeClr val="bg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86C645D-520D-121F-4D9F-C214C96A6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68" y="672546"/>
            <a:ext cx="4956047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50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" y="6163059"/>
            <a:ext cx="1219199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" marR="60960" algn="ctr">
              <a:lnSpc>
                <a:spcPct val="150000"/>
              </a:lnSpc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QUALITA’  E SOSTENIBILITA’ PER IL VERDE IN CITTA’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 flipV="1">
            <a:off x="101600" y="446989"/>
            <a:ext cx="11946467" cy="25402"/>
          </a:xfrm>
          <a:prstGeom prst="line">
            <a:avLst/>
          </a:prstGeom>
          <a:ln w="12700">
            <a:solidFill>
              <a:srgbClr val="008A3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2489200" y="744631"/>
            <a:ext cx="9558867" cy="49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Ministero dell’agricoltura, della sovranità alimentare e delle foreste, Decreto Dipartimentale 23042, 17/11/2011, Progetto QUALIVIVA </a:t>
            </a:r>
            <a:r>
              <a:rPr lang="it-IT" sz="12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qualità nella filiera florovivaistica nazionale attraverso l’utilizzo e la divulgazione delle schede varietali e di un capitolato unico di appalto per le opere a verde 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Ministero dell'Ambiente e della Tutela del Territorio e del Mare, Decreto 10 marzo 2020 </a:t>
            </a:r>
            <a:r>
              <a:rPr lang="it-IT" sz="12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 ambientali minimi per il servizio di gestione del verde pubblico e la fornitura di prodotti per la cura del verde</a:t>
            </a:r>
            <a:r>
              <a:rPr lang="it-IT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(20A01904), </a:t>
            </a:r>
            <a:r>
              <a:rPr lang="it-IT" sz="1200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GU Serie Generale n. 90 del 04-04-2020</a:t>
            </a:r>
            <a:r>
              <a:rPr lang="it-IT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Comitato per lo sviluppo del verde pubblico, MATTM, Linee guida per il governo sostenibile del verde urbano, 2017</a:t>
            </a:r>
          </a:p>
          <a:p>
            <a:pPr marL="171450" marR="6096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UNI-Ente Italiano di Normazione, UNI/</a:t>
            </a:r>
            <a:r>
              <a:rPr lang="it-IT" sz="12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PdR</a:t>
            </a:r>
            <a:r>
              <a:rPr lang="it-IT" sz="1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8:2014 Linee guida per lo sviluppo sostenibile degli spazi verdi - Pianificazione, progettazione, realizzazione e manutenzione </a:t>
            </a:r>
          </a:p>
          <a:p>
            <a:pPr marL="171450" marR="6096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ISTAT, Classificazione e nomenclatura delle professioni</a:t>
            </a:r>
            <a:r>
              <a:rPr lang="it-IT" sz="1200">
                <a:latin typeface="Century Gothic" panose="020B0502020202020204" pitchFamily="34" charset="0"/>
                <a:cs typeface="Times New Roman" panose="02020603050405020304" pitchFamily="18" charset="0"/>
              </a:rPr>
              <a:t>, 2011</a:t>
            </a:r>
            <a:endParaRPr lang="it-IT" sz="1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71450" marR="6096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INAPP, Istituto Nazionale per l’Analisi delle Politiche Pubbliche, Atlante </a:t>
            </a:r>
            <a:r>
              <a:rPr lang="it-IT" sz="1200">
                <a:latin typeface="Century Gothic" panose="020B0502020202020204" pitchFamily="34" charset="0"/>
                <a:cs typeface="Times New Roman" panose="02020603050405020304" pitchFamily="18" charset="0"/>
              </a:rPr>
              <a:t>del lavoro</a:t>
            </a:r>
            <a:endParaRPr lang="it-IT" sz="1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71450" marR="6096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Marzia Mirabile, Anna </a:t>
            </a:r>
            <a:r>
              <a:rPr lang="it-IT" sz="12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Chiesura</a:t>
            </a:r>
            <a:r>
              <a:rPr lang="it-IT" sz="1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– ISPRA, Dipartimento Stato dell’ambiente e Metrologia ambientale, Natura urbana: varietà e servizi ecosistemici delle infrastrutture verdi città</a:t>
            </a:r>
            <a:r>
              <a:rPr lang="it-IT" sz="1200">
                <a:latin typeface="Century Gothic" panose="020B0502020202020204" pitchFamily="34" charset="0"/>
                <a:cs typeface="Times New Roman" panose="02020603050405020304" pitchFamily="18" charset="0"/>
              </a:rPr>
              <a:t>, 2015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>
                <a:latin typeface="Century Gothic" panose="020B0502020202020204" pitchFamily="34" charset="0"/>
                <a:cs typeface="Times New Roman" panose="02020603050405020304" pitchFamily="18" charset="0"/>
              </a:rPr>
              <a:t>Anna Chiesura,  ISPRA - Sezione per le valutazioni ambientali nelle aree urbane, Infrastrutture verdi e blu per l’adattamento ai cambiamenti climatici nelle città, Roma, 13 Luglio 2022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>
                <a:latin typeface="Century Gothic" panose="020B0502020202020204" pitchFamily="34" charset="0"/>
                <a:cs typeface="Times New Roman" panose="02020603050405020304" pitchFamily="18" charset="0"/>
              </a:rPr>
              <a:t>Commissione Europea, Comunicazione della Commissione al Parlamento Europeo, al Consiglio, al Comitato Economico e Sociale Europeo e al Comitato delle Regioni, Infrastrutture verdi – Rafforzare il capitale naturale in Europa, </a:t>
            </a:r>
            <a:r>
              <a:rPr lang="pt-BR" sz="1200">
                <a:latin typeface="Century Gothic" panose="020B0502020202020204" pitchFamily="34" charset="0"/>
                <a:cs typeface="Times New Roman" panose="02020603050405020304" pitchFamily="18" charset="0"/>
              </a:rPr>
              <a:t>Bruxelles, 6.5.2013, COM(2013) 249 final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>
                <a:latin typeface="Century Gothic" panose="020B0502020202020204" pitchFamily="34" charset="0"/>
                <a:cs typeface="Times New Roman" panose="02020603050405020304" pitchFamily="18" charset="0"/>
              </a:rPr>
              <a:t>Ministero dell’Ambiente e della Tutela del Territorio e del Mare, Comitato per lo Sviluppo del Verde, Strategia Nazionale del Verde Urbano “Foreste urbane resilienti ed eterogenee per la salute e il benessere dei cittadini”, 2018</a:t>
            </a:r>
          </a:p>
          <a:p>
            <a:pPr marL="171450" marR="60960" indent="-171450">
              <a:buFont typeface="Arial" panose="020B0604020202020204" pitchFamily="34" charset="0"/>
              <a:buChar char="•"/>
            </a:pPr>
            <a:endParaRPr lang="it-IT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/>
          <a:srcRect l="67917" t="12469" r="11667" b="34444"/>
          <a:stretch/>
        </p:blipFill>
        <p:spPr>
          <a:xfrm>
            <a:off x="0" y="1197391"/>
            <a:ext cx="2489200" cy="3640668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2FD8346-1F89-14F0-4CA3-64564A04BFBB}"/>
              </a:ext>
            </a:extLst>
          </p:cNvPr>
          <p:cNvSpPr/>
          <p:nvPr/>
        </p:nvSpPr>
        <p:spPr>
          <a:xfrm>
            <a:off x="1" y="6163060"/>
            <a:ext cx="12191998" cy="69494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>
              <a:lnSpc>
                <a:spcPct val="150000"/>
              </a:lnSpc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INFRATRUTTURE VERDI: QUALITA’ E SOSTENIBILITA’ 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Segnaposto numero diapositiva 8">
            <a:extLst>
              <a:ext uri="{FF2B5EF4-FFF2-40B4-BE49-F238E27FC236}">
                <a16:creationId xmlns:a16="http://schemas.microsoft.com/office/drawing/2014/main" id="{FD14CBD8-114D-1D54-C831-7E6B6D11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E46901-924E-4B80-8292-851E320CCECB}" type="slidenum">
              <a:rPr lang="it-IT" smtClean="0">
                <a:solidFill>
                  <a:schemeClr val="bg1"/>
                </a:solidFill>
              </a:rPr>
              <a:pPr/>
              <a:t>27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B9D1854-8B90-1746-8376-FFCBDF99907A}"/>
              </a:ext>
            </a:extLst>
          </p:cNvPr>
          <p:cNvSpPr/>
          <p:nvPr/>
        </p:nvSpPr>
        <p:spPr>
          <a:xfrm>
            <a:off x="169333" y="71549"/>
            <a:ext cx="1963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BIBLIOGRAFIA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913249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58533" y="614270"/>
            <a:ext cx="9287935" cy="5430929"/>
          </a:xfrm>
        </p:spPr>
        <p:txBody>
          <a:bodyPr>
            <a:normAutofit/>
          </a:bodyPr>
          <a:lstStyle/>
          <a:p>
            <a:pPr marL="0" marR="60960" indent="0" algn="just">
              <a:lnSpc>
                <a:spcPct val="150000"/>
              </a:lnSpc>
              <a:buNone/>
            </a:pPr>
            <a:endParaRPr lang="it-IT" sz="2000" dirty="0">
              <a:solidFill>
                <a:srgbClr val="000000"/>
              </a:solidFill>
              <a:latin typeface="Century Gothic" pitchFamily="34" charset="0"/>
              <a:ea typeface="Times New Roman" panose="02020603050405020304" pitchFamily="18" charset="0"/>
            </a:endParaRPr>
          </a:p>
          <a:p>
            <a:pPr marR="60960" algn="just">
              <a:lnSpc>
                <a:spcPct val="100000"/>
              </a:lnSpc>
            </a:pPr>
            <a:endParaRPr lang="it-IT" sz="4300" dirty="0">
              <a:solidFill>
                <a:srgbClr val="000000"/>
              </a:solidFill>
              <a:latin typeface="Century Gothic" pitchFamily="34" charset="0"/>
              <a:ea typeface="Times New Roman" panose="02020603050405020304" pitchFamily="18" charset="0"/>
            </a:endParaRPr>
          </a:p>
          <a:p>
            <a:pPr marR="60960">
              <a:lnSpc>
                <a:spcPct val="100000"/>
              </a:lnSpc>
              <a:buNone/>
            </a:pPr>
            <a:endParaRPr lang="it-IT" sz="4300" dirty="0">
              <a:solidFill>
                <a:srgbClr val="000000"/>
              </a:solidFill>
              <a:latin typeface="Century Gothic" pitchFamily="34" charset="0"/>
              <a:ea typeface="Times New Roman" panose="02020603050405020304" pitchFamily="18" charset="0"/>
            </a:endParaRPr>
          </a:p>
          <a:p>
            <a:pPr marR="60960">
              <a:lnSpc>
                <a:spcPct val="100000"/>
              </a:lnSpc>
              <a:buNone/>
            </a:pPr>
            <a:endParaRPr lang="it-IT" sz="4300" dirty="0">
              <a:solidFill>
                <a:srgbClr val="000000"/>
              </a:solidFill>
              <a:latin typeface="Century Gothic" pitchFamily="34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>
              <a:lnSpc>
                <a:spcPct val="150000"/>
              </a:lnSpc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INFRATRUTTURE VERDI: QUALITA’ E SOSTENIBILITA’ 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 flipV="1">
            <a:off x="75416" y="463688"/>
            <a:ext cx="11946467" cy="25402"/>
          </a:xfrm>
          <a:prstGeom prst="line">
            <a:avLst/>
          </a:prstGeom>
          <a:ln w="12700">
            <a:solidFill>
              <a:srgbClr val="008A3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168C835D-E606-4B77-F1DD-88461C9FB5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7917" t="12469" r="11667" b="34444"/>
          <a:stretch/>
        </p:blipFill>
        <p:spPr>
          <a:xfrm>
            <a:off x="169333" y="1338068"/>
            <a:ext cx="2489200" cy="364066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F706254-6D6D-804D-06A8-AAFB13F5FAE1}"/>
              </a:ext>
            </a:extLst>
          </p:cNvPr>
          <p:cNvSpPr txBox="1"/>
          <p:nvPr/>
        </p:nvSpPr>
        <p:spPr>
          <a:xfrm>
            <a:off x="2658532" y="618922"/>
            <a:ext cx="9287935" cy="5771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>
                <a:effectLst/>
                <a:highlight>
                  <a:srgbClr val="FFFFFF"/>
                </a:highligh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V. Progetto Interreg Central Europe MaGICLandscapes - Managing Green Infrastructure in Central European </a:t>
            </a:r>
            <a:r>
              <a:rPr lang="it-IT" sz="12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Landscapes</a:t>
            </a:r>
            <a:r>
              <a:rPr lang="it-IT" sz="1200" i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Manuale s</a:t>
            </a:r>
            <a:r>
              <a:rPr lang="it-IT" sz="1200" i="1">
                <a:effectLst/>
                <a:highlight>
                  <a:srgbClr val="FFFFFF"/>
                </a:highligh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ulle Infrastrutture Verdi Basi teoriche e concettuali, termini e definizioni, </a:t>
            </a:r>
            <a:r>
              <a:rPr lang="it-IT" sz="1200">
                <a:effectLst/>
                <a:highlight>
                  <a:srgbClr val="FFFFFF"/>
                </a:highligh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>
                <a:latin typeface="Century Gothic" panose="020B0502020202020204" pitchFamily="34" charset="0"/>
                <a:ea typeface="Times New Roman" panose="02020603050405020304" pitchFamily="18" charset="0"/>
              </a:rPr>
              <a:t>Green City Network, </a:t>
            </a:r>
            <a:r>
              <a:rPr lang="it-IT" sz="1200" i="1">
                <a:latin typeface="Century Gothic" panose="020B0502020202020204" pitchFamily="34" charset="0"/>
                <a:ea typeface="Times New Roman" panose="02020603050405020304" pitchFamily="18" charset="0"/>
              </a:rPr>
              <a:t>Le Città, laboratori della Green Economy Prima raccolta di buone pratiche per le Green City</a:t>
            </a:r>
            <a:r>
              <a:rPr lang="it-IT" sz="1200">
                <a:latin typeface="Century Gothic" panose="020B0502020202020204" pitchFamily="34" charset="0"/>
                <a:ea typeface="Times New Roman" panose="02020603050405020304" pitchFamily="18" charset="0"/>
              </a:rPr>
              <a:t>, 6 novembre 2018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Ministero dell’Ambiente e della Tutela del Territorio e del Mare (MATTM), Strategia Nazionale di adattamento ai cambiamenti climatici (SNAC), 2015</a:t>
            </a:r>
          </a:p>
          <a:p>
            <a:pPr marL="171450" marR="6096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Ministero </a:t>
            </a:r>
            <a:r>
              <a:rPr lang="it-IT" sz="1200" dirty="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della Transizione Ecologica, Piano Nazionale di Ripresa e Resilienza-Piano di forestazione urbana ed extraurbana, novembre 2021</a:t>
            </a:r>
          </a:p>
          <a:p>
            <a:pPr marL="171450" marR="6096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European Commission</a:t>
            </a:r>
            <a:r>
              <a:rPr lang="en-US" sz="120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Annex to the Commission Implementing Decision on the adoption of the multiannual </a:t>
            </a:r>
            <a:r>
              <a:rPr lang="en-US" sz="120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work programme</a:t>
            </a:r>
            <a:r>
              <a:rPr lang="en-US" sz="1200" dirty="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 for the years 2021-2024 for the </a:t>
            </a:r>
            <a:r>
              <a:rPr lang="en-US" sz="120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LIFE programme</a:t>
            </a:r>
            <a:r>
              <a:rPr lang="en-US" sz="1200" dirty="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, Brussels, 9.7.2021 C(2021) 4997 final</a:t>
            </a:r>
          </a:p>
          <a:p>
            <a:pPr marL="171450" marR="6096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Life Programme, </a:t>
            </a:r>
            <a:r>
              <a:rPr lang="en-US" sz="1200" dirty="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List of Priority </a:t>
            </a:r>
            <a:r>
              <a:rPr lang="en-US" sz="120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Topics for 2021-2024</a:t>
            </a:r>
            <a:endParaRPr lang="en-US" sz="1200" dirty="0">
              <a:highlight>
                <a:srgbClr val="FFFFFF"/>
              </a:highlight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71450" marR="6096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Ministero dell’Ambiente e della Sicurezza Energetica, Piano Nazionale Adattamento ai Cambiamenti Climatici, 21 dicembre </a:t>
            </a:r>
            <a:r>
              <a:rPr lang="it-IT" sz="120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2023 </a:t>
            </a:r>
            <a:endParaRPr lang="it-IT" sz="1200" dirty="0">
              <a:highlight>
                <a:srgbClr val="FFFFFF"/>
              </a:highlight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71450" marR="6096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Ministero della Transizione Ecologica, Strategia Nazionale per la Biodiversità (SNB) 2030, aprile 2022 </a:t>
            </a:r>
          </a:p>
          <a:p>
            <a:pPr marL="171450" marR="6096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Ministero della Transizioni Ecologica, Strategia Nazionale biodiversità 2030, 2022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Carta di Roma per il Capitale Naturale e Culturale, </a:t>
            </a:r>
            <a:r>
              <a:rPr lang="it-IT" sz="120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2014 Commissione delle Comunità europee, Libro Bianco L'adattamento ai cambiamenti climatici: verso un quadro d'azione europeo, Bruxelles, 1.4.2009 COM(2009) 147 definitivo 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Fondazione per lo sviluppo sostenibile, Le Infrastrutture Verdi i Servizi Ecosistemici e la Green Economy-Il processo partecipativo della Conferenza “La Natura dell’Italia” Roma 11‐12 dicembre 2013, Marzo 2014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Esther Giani Emscher Park. Parco del paesaggio, CONCEPT RUHR Operazione Landschaftspark, Emscher Park. Parco del paesaggio, Giornale IUAV 134</a:t>
            </a:r>
          </a:p>
          <a:p>
            <a:pPr marL="171450" marR="60960" indent="-171450" algn="just">
              <a:buFont typeface="Arial" panose="020B0604020202020204" pitchFamily="34" charset="0"/>
              <a:buChar char="•"/>
            </a:pPr>
            <a:endParaRPr lang="it-IT" sz="1200">
              <a:latin typeface="Century Gothic" pitchFamily="34" charset="0"/>
              <a:ea typeface="Times New Roman" panose="02020603050405020304" pitchFamily="18" charset="0"/>
            </a:endParaRPr>
          </a:p>
          <a:p>
            <a:pPr marL="171450" marR="60960" indent="-171450" algn="just">
              <a:buFont typeface="Arial" panose="020B0604020202020204" pitchFamily="34" charset="0"/>
              <a:buChar char="•"/>
            </a:pPr>
            <a:endParaRPr lang="it-IT" sz="1200" dirty="0">
              <a:latin typeface="Century Gothic" pitchFamily="34" charset="0"/>
              <a:ea typeface="Times New Roman" panose="02020603050405020304" pitchFamily="18" charset="0"/>
            </a:endParaRPr>
          </a:p>
          <a:p>
            <a:pPr marR="60960" algn="just">
              <a:lnSpc>
                <a:spcPct val="120000"/>
              </a:lnSpc>
            </a:pPr>
            <a:endParaRPr lang="it-IT" sz="1200" dirty="0">
              <a:latin typeface="Century Gothic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6FF4248-95EA-F6B5-5F3E-65A5AE42CAE1}"/>
              </a:ext>
            </a:extLst>
          </p:cNvPr>
          <p:cNvSpPr/>
          <p:nvPr/>
        </p:nvSpPr>
        <p:spPr>
          <a:xfrm>
            <a:off x="169333" y="71549"/>
            <a:ext cx="1963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BIBLIOGRAFIA </a:t>
            </a:r>
            <a:endParaRPr lang="it-IT" sz="2000" dirty="0"/>
          </a:p>
        </p:txBody>
      </p:sp>
      <p:sp>
        <p:nvSpPr>
          <p:cNvPr id="2" name="Segnaposto numero diapositiva 8">
            <a:extLst>
              <a:ext uri="{FF2B5EF4-FFF2-40B4-BE49-F238E27FC236}">
                <a16:creationId xmlns:a16="http://schemas.microsoft.com/office/drawing/2014/main" id="{1805B7A7-6D83-B8AF-79F9-803B5AF7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E46901-924E-4B80-8292-851E320CCECB}" type="slidenum">
              <a:rPr lang="it-IT" smtClean="0">
                <a:solidFill>
                  <a:schemeClr val="bg1"/>
                </a:solidFill>
              </a:rPr>
              <a:pPr/>
              <a:t>28</a:t>
            </a:fld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0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" y="6163059"/>
            <a:ext cx="12191998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QUALITA’ E SOSTENIBILITA’ PER IL VERDE IN CITTA’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0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 flipV="1">
            <a:off x="101600" y="446989"/>
            <a:ext cx="11946467" cy="25402"/>
          </a:xfrm>
          <a:prstGeom prst="line">
            <a:avLst/>
          </a:prstGeom>
          <a:ln w="12700">
            <a:solidFill>
              <a:srgbClr val="008A3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101600" y="71504"/>
            <a:ext cx="5124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" marR="60960">
              <a:spcAft>
                <a:spcPts val="0"/>
              </a:spcAft>
            </a:pP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COSA SONO LE </a:t>
            </a:r>
            <a:r>
              <a:rPr lang="it-IT" sz="2000" b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INFRASTRUTTURE VERDI</a:t>
            </a:r>
            <a:endParaRPr lang="it-IT" sz="20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6530A8A-2EE2-C88E-2734-90D7F92456AB}"/>
              </a:ext>
            </a:extLst>
          </p:cNvPr>
          <p:cNvSpPr/>
          <p:nvPr/>
        </p:nvSpPr>
        <p:spPr>
          <a:xfrm>
            <a:off x="30449" y="6018227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INFRATRUTTURE VERDI: QUALITA’ E SOSTENIBILITA’ 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EAF081C-3FAC-8133-22F1-196476B0C918}"/>
              </a:ext>
            </a:extLst>
          </p:cNvPr>
          <p:cNvSpPr/>
          <p:nvPr/>
        </p:nvSpPr>
        <p:spPr>
          <a:xfrm>
            <a:off x="5769238" y="684773"/>
            <a:ext cx="6245782" cy="19155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0960" algn="just">
              <a:lnSpc>
                <a:spcPct val="150000"/>
              </a:lnSpc>
            </a:pPr>
            <a:r>
              <a:rPr lang="it-IT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concetto delle </a:t>
            </a:r>
            <a:r>
              <a:rPr lang="it-IT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 INFRASTRUCTURE</a:t>
            </a:r>
            <a:r>
              <a:rPr lang="it-IT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è nato negli Stati Uniti a metà degli anni ’90 e mette in luce l’importanza della </a:t>
            </a:r>
            <a:r>
              <a:rPr lang="it-IT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</a:t>
            </a:r>
            <a:r>
              <a:rPr lang="it-IT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nella </a:t>
            </a:r>
            <a:r>
              <a:rPr lang="it-IT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pianificazione del territorio</a:t>
            </a:r>
          </a:p>
          <a:p>
            <a:pPr marL="285750" marR="6096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it-IT" sz="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3CFF091-9741-FE90-1133-B6FF339C2682}"/>
              </a:ext>
            </a:extLst>
          </p:cNvPr>
          <p:cNvSpPr/>
          <p:nvPr/>
        </p:nvSpPr>
        <p:spPr>
          <a:xfrm>
            <a:off x="113607" y="2614041"/>
            <a:ext cx="11901413" cy="32251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0960" algn="just">
              <a:lnSpc>
                <a:spcPct val="150000"/>
              </a:lnSpc>
            </a:pPr>
            <a:r>
              <a:rPr lang="it-IT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L’introduzione del termine nei documenti ufficiali comunitari si può far risalire al </a:t>
            </a:r>
            <a:r>
              <a:rPr lang="it-IT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Libro Bianco </a:t>
            </a:r>
            <a:r>
              <a:rPr lang="it-IT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 Commissione delle Comunità Europee “</a:t>
            </a:r>
            <a:r>
              <a:rPr lang="it-IT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L'adattamento ai cambiamenti climatici: verso un quadro d'azione europeo</a:t>
            </a:r>
            <a:r>
              <a:rPr lang="it-IT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it-IT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1.4.2009 )</a:t>
            </a:r>
          </a:p>
          <a:p>
            <a:pPr marR="60960" algn="just"/>
            <a:endParaRPr lang="it-IT" i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0960" algn="just">
              <a:lnSpc>
                <a:spcPct val="150000"/>
              </a:lnSpc>
            </a:pPr>
            <a:r>
              <a:rPr lang="it-IT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“Per </a:t>
            </a:r>
            <a:r>
              <a:rPr lang="it-IT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infrastruttura verde </a:t>
            </a:r>
            <a:r>
              <a:rPr lang="it-IT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s’intende la </a:t>
            </a:r>
            <a:r>
              <a:rPr lang="it-IT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rete interconnessa </a:t>
            </a:r>
            <a:r>
              <a:rPr lang="it-IT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zone naturali</a:t>
            </a:r>
            <a:r>
              <a:rPr lang="it-IT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quali alcuni terreni agricoli come gli itinerari verdi (greenways), le zone umide, i parchi, le riserve forestali e le comunità di piante indigene, e di zone marine che </a:t>
            </a:r>
            <a:r>
              <a:rPr lang="it-IT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naturalmente</a:t>
            </a:r>
            <a:r>
              <a:rPr lang="it-IT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regolano i flussi delle </a:t>
            </a:r>
            <a:r>
              <a:rPr lang="it-IT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precipitazioni,</a:t>
            </a:r>
            <a:r>
              <a:rPr lang="it-IT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it-IT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temperatura</a:t>
            </a:r>
            <a:r>
              <a:rPr lang="it-IT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il rischio di </a:t>
            </a:r>
            <a:r>
              <a:rPr lang="it-IT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alluvioni</a:t>
            </a:r>
            <a:r>
              <a:rPr lang="it-IT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la </a:t>
            </a:r>
            <a:r>
              <a:rPr lang="it-IT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qualità </a:t>
            </a:r>
            <a:r>
              <a:rPr lang="it-IT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delle</a:t>
            </a:r>
            <a:r>
              <a:rPr lang="it-IT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acque</a:t>
            </a:r>
            <a:r>
              <a:rPr lang="it-IT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dell’</a:t>
            </a:r>
            <a:r>
              <a:rPr lang="it-IT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aria </a:t>
            </a:r>
            <a:r>
              <a:rPr lang="it-IT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degli </a:t>
            </a:r>
            <a:r>
              <a:rPr lang="it-IT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ecosistem</a:t>
            </a:r>
            <a:r>
              <a:rPr lang="it-IT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i”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73ACB28-BF73-31D0-C195-657CAB223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0" y="697675"/>
            <a:ext cx="5391135" cy="1915589"/>
          </a:xfrm>
          <a:prstGeom prst="rect">
            <a:avLst/>
          </a:prstGeom>
        </p:spPr>
      </p:pic>
      <p:sp>
        <p:nvSpPr>
          <p:cNvPr id="2" name="Segnaposto numero diapositiva 8">
            <a:extLst>
              <a:ext uri="{FF2B5EF4-FFF2-40B4-BE49-F238E27FC236}">
                <a16:creationId xmlns:a16="http://schemas.microsoft.com/office/drawing/2014/main" id="{4DF2B85E-CACC-3F46-1399-6F8036C6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E46901-924E-4B80-8292-851E320CCECB}" type="slidenum">
              <a:rPr lang="it-IT" smtClean="0">
                <a:solidFill>
                  <a:schemeClr val="bg1"/>
                </a:solidFill>
              </a:rPr>
              <a:pPr/>
              <a:t>3</a:t>
            </a:fld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91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" y="6163059"/>
            <a:ext cx="12191998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QUALITA’ E SOSTENIBILITA’ PER IL VERDE IN CITTA’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0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 flipV="1">
            <a:off x="101600" y="446989"/>
            <a:ext cx="11946467" cy="25402"/>
          </a:xfrm>
          <a:prstGeom prst="line">
            <a:avLst/>
          </a:prstGeom>
          <a:ln w="12700">
            <a:solidFill>
              <a:srgbClr val="008A3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101600" y="71504"/>
            <a:ext cx="5124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" marR="60960">
              <a:spcAft>
                <a:spcPts val="0"/>
              </a:spcAft>
            </a:pP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COSA SONO LE </a:t>
            </a:r>
            <a:r>
              <a:rPr lang="it-IT" sz="2000" b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INFRASTRUTTURE VERDI</a:t>
            </a:r>
            <a:endParaRPr lang="it-IT" sz="20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6530A8A-2EE2-C88E-2734-90D7F92456AB}"/>
              </a:ext>
            </a:extLst>
          </p:cNvPr>
          <p:cNvSpPr/>
          <p:nvPr/>
        </p:nvSpPr>
        <p:spPr>
          <a:xfrm>
            <a:off x="30449" y="6018227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INFRATRUTTURE VERDI: QUALITA’ E SOSTENIBILITA’ 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Segnaposto numero diapositiva 8">
            <a:extLst>
              <a:ext uri="{FF2B5EF4-FFF2-40B4-BE49-F238E27FC236}">
                <a16:creationId xmlns:a16="http://schemas.microsoft.com/office/drawing/2014/main" id="{BF2B44A0-3C89-AC5A-74A8-D99D20F5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E46901-924E-4B80-8292-851E320CCECB}" type="slidenum">
              <a:rPr lang="it-IT" smtClean="0">
                <a:solidFill>
                  <a:schemeClr val="bg1"/>
                </a:solidFill>
              </a:rPr>
              <a:pPr/>
              <a:t>4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6C78E62-8212-5689-617A-D897F606362F}"/>
              </a:ext>
            </a:extLst>
          </p:cNvPr>
          <p:cNvSpPr/>
          <p:nvPr/>
        </p:nvSpPr>
        <p:spPr>
          <a:xfrm>
            <a:off x="122766" y="616446"/>
            <a:ext cx="11946467" cy="21169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6096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«Una </a:t>
            </a:r>
            <a:r>
              <a:rPr lang="it-IT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rete di aree naturali e seminaturali </a:t>
            </a:r>
            <a:r>
              <a:rPr lang="it-IT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pianificata a livello strategico con altri elementi ambientali, progettata e gestita in maniera da fornire un ampio spettro di </a:t>
            </a:r>
            <a:r>
              <a:rPr lang="it-IT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servizi ecosistemici</a:t>
            </a:r>
            <a:r>
              <a:rPr lang="it-IT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 fanno parte gli </a:t>
            </a:r>
            <a:r>
              <a:rPr lang="it-IT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spazi verdi </a:t>
            </a:r>
            <a:r>
              <a:rPr lang="it-IT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 blu, nel caso degli ecosistemi acquatici) e altri </a:t>
            </a:r>
            <a:r>
              <a:rPr lang="it-IT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elementi fisici </a:t>
            </a:r>
            <a:r>
              <a:rPr lang="it-IT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aree sulla terraferma (incluse le aree costiere) e marine</a:t>
            </a:r>
            <a:r>
              <a:rPr lang="it-IT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Sulla terraferma, le </a:t>
            </a:r>
            <a:r>
              <a:rPr lang="it-IT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infrastrutture verd</a:t>
            </a:r>
            <a:r>
              <a:rPr lang="it-IT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sono presenti in un </a:t>
            </a:r>
            <a:r>
              <a:rPr lang="it-IT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contesto rurale e urbano</a:t>
            </a:r>
            <a:r>
              <a:rPr lang="it-IT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it-IT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2EB81ED-B810-E0AD-E804-F57F1BB605F4}"/>
              </a:ext>
            </a:extLst>
          </p:cNvPr>
          <p:cNvSpPr txBox="1"/>
          <p:nvPr/>
        </p:nvSpPr>
        <p:spPr>
          <a:xfrm>
            <a:off x="30449" y="2644939"/>
            <a:ext cx="12054009" cy="784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960" lvl="1" algn="just">
              <a:lnSpc>
                <a:spcPct val="150000"/>
              </a:lnSpc>
            </a:pPr>
            <a:r>
              <a:rPr lang="it-IT" sz="16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Comunicazione della Commissione al Parlamento europeo, al Consiglio, al Comitato Economico Sociale Europeo e al Comitato delle Regioni “Infrastrutture verdi – Rafforzare il capitale naturale in EU”, </a:t>
            </a:r>
            <a:r>
              <a:rPr lang="pt-BR" sz="16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6.5.2013</a:t>
            </a:r>
            <a:endParaRPr lang="it-IT" sz="16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A48B1A2-9748-C638-D141-07F5929D35B4}"/>
              </a:ext>
            </a:extLst>
          </p:cNvPr>
          <p:cNvSpPr/>
          <p:nvPr/>
        </p:nvSpPr>
        <p:spPr>
          <a:xfrm>
            <a:off x="122766" y="3710029"/>
            <a:ext cx="11946467" cy="21171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6096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infrastrutture verdi </a:t>
            </a:r>
            <a:r>
              <a:rPr lang="it-IT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collegano aree naturali e semi-naturali con le aree urbane e rurali. Sono i </a:t>
            </a:r>
            <a:r>
              <a:rPr lang="it-IT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conduttori</a:t>
            </a:r>
            <a:r>
              <a:rPr lang="it-IT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la </a:t>
            </a:r>
            <a:r>
              <a:rPr lang="it-IT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transizione verso un'economia verde </a:t>
            </a:r>
            <a:r>
              <a:rPr lang="it-IT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connettono diversi ambiti: naturale, culturale, sociale ed economico </a:t>
            </a:r>
          </a:p>
          <a:p>
            <a:pPr marR="60960" lvl="1" algn="just">
              <a:lnSpc>
                <a:spcPct val="150000"/>
              </a:lnSpc>
            </a:pPr>
            <a:r>
              <a:rPr lang="it-IT" sz="16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Carta di Roma sul Capitale Naturale e Culturale, 2014</a:t>
            </a:r>
          </a:p>
          <a:p>
            <a:pPr marL="285750" marR="6096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it-IT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03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" y="6163059"/>
            <a:ext cx="12191998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QUALITA’ E SOSTENIBILITA’ PER IL VERDE IN CITTA’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0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 flipV="1">
            <a:off x="101600" y="488287"/>
            <a:ext cx="11946467" cy="25402"/>
          </a:xfrm>
          <a:prstGeom prst="line">
            <a:avLst/>
          </a:prstGeom>
          <a:ln w="12700">
            <a:solidFill>
              <a:srgbClr val="008A3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101600" y="71504"/>
            <a:ext cx="50927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" marR="60960">
              <a:spcAft>
                <a:spcPts val="0"/>
              </a:spcAft>
            </a:pP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COSA SONO LE INFRASTRUTTURE VERDI</a:t>
            </a:r>
            <a:endParaRPr lang="it-IT" sz="20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6530A8A-2EE2-C88E-2734-90D7F92456AB}"/>
              </a:ext>
            </a:extLst>
          </p:cNvPr>
          <p:cNvSpPr/>
          <p:nvPr/>
        </p:nvSpPr>
        <p:spPr>
          <a:xfrm>
            <a:off x="30449" y="6018227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INFRATRUTTURE VERDI: QUALITA’ E SOSTENIBILITA’ 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Segnaposto numero diapositiva 8">
            <a:extLst>
              <a:ext uri="{FF2B5EF4-FFF2-40B4-BE49-F238E27FC236}">
                <a16:creationId xmlns:a16="http://schemas.microsoft.com/office/drawing/2014/main" id="{2286DFE5-7B1A-701D-E645-978C5870E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E46901-924E-4B80-8292-851E320CCECB}" type="slidenum">
              <a:rPr lang="it-IT" smtClean="0">
                <a:solidFill>
                  <a:schemeClr val="bg1"/>
                </a:solidFill>
              </a:rPr>
              <a:pPr/>
              <a:t>5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C4FE1B3-AE33-B6EF-5F88-FA4580120F49}"/>
              </a:ext>
            </a:extLst>
          </p:cNvPr>
          <p:cNvSpPr/>
          <p:nvPr/>
        </p:nvSpPr>
        <p:spPr>
          <a:xfrm>
            <a:off x="2836312" y="1213736"/>
            <a:ext cx="9232922" cy="4108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0960" algn="just">
              <a:lnSpc>
                <a:spcPct val="150000"/>
              </a:lnSpc>
            </a:pPr>
            <a:r>
              <a:rPr lang="it-IT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si tratta di semplici “aree verdi”, ma di una </a:t>
            </a:r>
            <a:r>
              <a:rPr lang="it-IT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rete strutturale</a:t>
            </a:r>
            <a:r>
              <a:rPr lang="it-IT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funzionale di sistemi naturali e seminaturali </a:t>
            </a:r>
            <a:r>
              <a:rPr lang="it-IT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 con i propri “</a:t>
            </a:r>
            <a:r>
              <a:rPr lang="it-IT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servizi</a:t>
            </a:r>
            <a:r>
              <a:rPr lang="it-IT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di migliorare la qualità della vita anche in termini sociali ed economici. Si tratta quindi di </a:t>
            </a:r>
            <a:r>
              <a:rPr lang="it-IT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sistemi di aree verdi </a:t>
            </a:r>
            <a:r>
              <a:rPr lang="it-IT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essenziali per migliorare la </a:t>
            </a:r>
            <a:r>
              <a:rPr lang="it-IT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resilienza </a:t>
            </a:r>
            <a:r>
              <a:rPr lang="it-IT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degli</a:t>
            </a:r>
            <a:r>
              <a:rPr lang="it-IT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habitat</a:t>
            </a:r>
            <a:r>
              <a:rPr lang="it-IT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l’efficienza ecologica</a:t>
            </a:r>
            <a:r>
              <a:rPr lang="it-IT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piena </a:t>
            </a:r>
            <a:r>
              <a:rPr lang="it-IT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funzionalità </a:t>
            </a:r>
            <a:r>
              <a:rPr lang="it-IT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degli</a:t>
            </a:r>
            <a:r>
              <a:rPr lang="it-IT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ecosistemi, </a:t>
            </a:r>
            <a:r>
              <a:rPr lang="it-IT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connettività ecologica </a:t>
            </a:r>
            <a:r>
              <a:rPr lang="it-IT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e, nel contempo, la </a:t>
            </a:r>
            <a:r>
              <a:rPr lang="it-IT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percezione estetico-percettiva </a:t>
            </a:r>
            <a:r>
              <a:rPr lang="it-IT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legata alla presenza di </a:t>
            </a:r>
            <a:r>
              <a:rPr lang="it-IT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sistemi naturali </a:t>
            </a:r>
            <a:r>
              <a:rPr lang="it-IT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di </a:t>
            </a:r>
            <a:r>
              <a:rPr lang="it-IT" sz="20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 </a:t>
            </a:r>
            <a:r>
              <a:rPr lang="it-IT" sz="2000" b="1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it-IT" sz="20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i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solutions</a:t>
            </a:r>
            <a:r>
              <a:rPr lang="it-IT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previste nel piano del verde urbano comunale</a:t>
            </a:r>
            <a:r>
              <a:rPr lang="it-IT" sz="20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60960" algn="just">
              <a:lnSpc>
                <a:spcPct val="150000"/>
              </a:lnSpc>
            </a:pPr>
            <a:r>
              <a:rPr lang="it-IT" sz="16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Strategia nazionale del verde urbano</a:t>
            </a:r>
            <a:r>
              <a:rPr lang="it-IT" sz="16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2018</a:t>
            </a:r>
            <a:endParaRPr lang="it-IT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A615ADC-9DC5-0DBB-524F-3245432B7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6" y="55277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6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" y="6163059"/>
            <a:ext cx="12191998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QUALITA’ E SOSTENIBILITA’ PER IL VERDE IN CITTA’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0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 flipV="1">
            <a:off x="101600" y="446989"/>
            <a:ext cx="11946467" cy="25402"/>
          </a:xfrm>
          <a:prstGeom prst="line">
            <a:avLst/>
          </a:prstGeom>
          <a:ln w="12700">
            <a:solidFill>
              <a:srgbClr val="008A3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101600" y="71504"/>
            <a:ext cx="5124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" marR="60960">
              <a:spcAft>
                <a:spcPts val="0"/>
              </a:spcAft>
            </a:pP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COSA SONO LE </a:t>
            </a:r>
            <a:r>
              <a:rPr lang="it-IT" sz="2000" b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INFRASTRUTTURE VERDI</a:t>
            </a:r>
            <a:endParaRPr lang="it-IT" sz="20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6530A8A-2EE2-C88E-2734-90D7F92456AB}"/>
              </a:ext>
            </a:extLst>
          </p:cNvPr>
          <p:cNvSpPr/>
          <p:nvPr/>
        </p:nvSpPr>
        <p:spPr>
          <a:xfrm>
            <a:off x="30449" y="6018227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INFRATRUTTURE VERDI: QUALITA’ E SOSTENIBILITA’ 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1798CC9D-994E-F231-50BF-049EC3ED7C52}"/>
              </a:ext>
            </a:extLst>
          </p:cNvPr>
          <p:cNvSpPr/>
          <p:nvPr/>
        </p:nvSpPr>
        <p:spPr>
          <a:xfrm>
            <a:off x="153215" y="650838"/>
            <a:ext cx="11946467" cy="14185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6096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infrastrutture verdi </a:t>
            </a:r>
            <a:r>
              <a:rPr lang="it-IT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basano sul principio che </a:t>
            </a:r>
            <a:r>
              <a:rPr lang="it-IT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l’esigenza </a:t>
            </a:r>
            <a:r>
              <a:rPr lang="it-IT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proteggere </a:t>
            </a:r>
            <a:r>
              <a:rPr lang="it-IT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migliorare </a:t>
            </a:r>
            <a:r>
              <a:rPr lang="it-IT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it-IT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natura </a:t>
            </a:r>
            <a:r>
              <a:rPr lang="it-IT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i processi naturali, nonché i molteplici benefici che la società umana può trarvi, sia consapevolmente </a:t>
            </a:r>
            <a:r>
              <a:rPr lang="it-IT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integrata </a:t>
            </a:r>
            <a:r>
              <a:rPr lang="it-IT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nella</a:t>
            </a:r>
            <a:r>
              <a:rPr lang="it-IT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pianificazione </a:t>
            </a:r>
            <a:r>
              <a:rPr lang="it-IT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nello </a:t>
            </a:r>
            <a:r>
              <a:rPr lang="it-IT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sviluppo territoriali </a:t>
            </a:r>
          </a:p>
        </p:txBody>
      </p:sp>
      <p:sp>
        <p:nvSpPr>
          <p:cNvPr id="2" name="Segnaposto numero diapositiva 8">
            <a:extLst>
              <a:ext uri="{FF2B5EF4-FFF2-40B4-BE49-F238E27FC236}">
                <a16:creationId xmlns:a16="http://schemas.microsoft.com/office/drawing/2014/main" id="{BF2B44A0-3C89-AC5A-74A8-D99D20F5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E46901-924E-4B80-8292-851E320CCECB}" type="slidenum">
              <a:rPr lang="it-IT" smtClean="0">
                <a:solidFill>
                  <a:schemeClr val="bg1"/>
                </a:solidFill>
              </a:rPr>
              <a:pPr/>
              <a:t>6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D99AE9E-BC6B-869D-B37E-ED25912AF646}"/>
              </a:ext>
            </a:extLst>
          </p:cNvPr>
          <p:cNvSpPr/>
          <p:nvPr/>
        </p:nvSpPr>
        <p:spPr>
          <a:xfrm>
            <a:off x="153215" y="2397530"/>
            <a:ext cx="11946467" cy="23419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6096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Nell'UE le </a:t>
            </a:r>
            <a:r>
              <a:rPr lang="it-IT" sz="2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infrastrutture verdi </a:t>
            </a:r>
            <a:r>
              <a:rPr lang="it-IT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includono la </a:t>
            </a:r>
            <a:r>
              <a:rPr lang="it-IT" sz="2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rete Natura 2000</a:t>
            </a:r>
            <a:r>
              <a:rPr lang="it-IT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quale struttura portante, nonché </a:t>
            </a:r>
            <a:r>
              <a:rPr lang="it-IT" sz="2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spazi naturali e seminaturali </a:t>
            </a:r>
            <a:r>
              <a:rPr lang="it-IT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di fuori di Natura 2000, come </a:t>
            </a:r>
            <a:r>
              <a:rPr lang="it-IT" sz="2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parchi</a:t>
            </a:r>
            <a:r>
              <a:rPr lang="it-IT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giardini privati</a:t>
            </a:r>
            <a:r>
              <a:rPr lang="it-IT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siepi</a:t>
            </a:r>
            <a:r>
              <a:rPr lang="it-IT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fasce tampone vegetate</a:t>
            </a:r>
            <a:r>
              <a:rPr lang="it-IT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lungo i fiumi o </a:t>
            </a:r>
            <a:r>
              <a:rPr lang="it-IT" sz="2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paesaggi rurali </a:t>
            </a:r>
            <a:r>
              <a:rPr lang="it-IT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ricchi di strutture con determinate caratteristiche e pratiche, ed </a:t>
            </a:r>
            <a:r>
              <a:rPr lang="it-IT" sz="2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elementi artificiali </a:t>
            </a:r>
            <a:r>
              <a:rPr lang="it-IT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</a:t>
            </a:r>
            <a:r>
              <a:rPr lang="it-IT" sz="2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giardini pensili</a:t>
            </a:r>
            <a:r>
              <a:rPr lang="it-IT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muri verdi</a:t>
            </a:r>
            <a:r>
              <a:rPr lang="it-IT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oppure </a:t>
            </a:r>
            <a:r>
              <a:rPr lang="it-IT" sz="2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ponti ecologici </a:t>
            </a:r>
            <a:r>
              <a:rPr lang="it-IT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scale di risalita per pesci</a:t>
            </a:r>
            <a:endParaRPr lang="it-IT" sz="2000" b="1" dirty="0">
              <a:solidFill>
                <a:srgbClr val="FF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2EB81ED-B810-E0AD-E804-F57F1BB605F4}"/>
              </a:ext>
            </a:extLst>
          </p:cNvPr>
          <p:cNvSpPr txBox="1"/>
          <p:nvPr/>
        </p:nvSpPr>
        <p:spPr>
          <a:xfrm>
            <a:off x="-15224" y="4744452"/>
            <a:ext cx="12054009" cy="1153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960" lvl="1" algn="just">
              <a:lnSpc>
                <a:spcPct val="150000"/>
              </a:lnSpc>
            </a:pPr>
            <a:r>
              <a:rPr lang="it-IT" sz="16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Relazione della Commissione al Parlamento Europeo, al Consiglio, al Comitato Economico e Sociale Europeo e al Comitato delle Regioni «Riesame dei Progressi Compiuti nell'attuazione della Strategia dell’UE per le Infrastrutture Verdi», 2019</a:t>
            </a:r>
          </a:p>
        </p:txBody>
      </p:sp>
    </p:spTree>
    <p:extLst>
      <p:ext uri="{BB962C8B-B14F-4D97-AF65-F5344CB8AC3E}">
        <p14:creationId xmlns:p14="http://schemas.microsoft.com/office/powerpoint/2010/main" val="2663192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5533" y="106946"/>
            <a:ext cx="10380784" cy="378870"/>
          </a:xfrm>
        </p:spPr>
        <p:txBody>
          <a:bodyPr>
            <a:normAutofit fontScale="90000"/>
          </a:bodyPr>
          <a:lstStyle/>
          <a:p>
            <a:r>
              <a:rPr lang="it-IT" sz="2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POLITICHE E STRATEGIE A SOSTEGNO DELLE INFRASTRUTTURE VERDI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3697" y="585188"/>
            <a:ext cx="11748347" cy="5290723"/>
          </a:xfrm>
        </p:spPr>
        <p:txBody>
          <a:bodyPr>
            <a:normAutofit fontScale="92500" lnSpcReduction="10000"/>
          </a:bodyPr>
          <a:lstStyle/>
          <a:p>
            <a:pPr marR="6096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900" b="1" dirty="0">
                <a:latin typeface="Century Gothic" panose="020B0502020202020204" pitchFamily="34" charset="0"/>
              </a:rPr>
              <a:t>STRATEGIA NAZIONALE DEL VERDE URBANO</a:t>
            </a:r>
            <a:r>
              <a:rPr lang="it-IT" sz="1900" dirty="0">
                <a:latin typeface="Century Gothic" panose="020B0502020202020204" pitchFamily="34" charset="0"/>
              </a:rPr>
              <a:t> </a:t>
            </a:r>
            <a:r>
              <a:rPr lang="it-IT" sz="1800" dirty="0">
                <a:latin typeface="Century Gothic" panose="020B0502020202020204" pitchFamily="34" charset="0"/>
              </a:rPr>
              <a:t>2018</a:t>
            </a:r>
          </a:p>
          <a:p>
            <a:pPr marR="60960"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Obiettivi</a:t>
            </a:r>
          </a:p>
          <a:p>
            <a:pPr marR="60960" lvl="2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Biodiversità e servizi ecosistemici: </a:t>
            </a:r>
            <a:r>
              <a:rPr lang="it-IT" sz="1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tutelare la biodiversità per garantire la piena funzionalità degli ecosistemi e delle </a:t>
            </a:r>
            <a:r>
              <a:rPr lang="it-IT" sz="1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Infrastrutture Verdi </a:t>
            </a:r>
            <a:r>
              <a:rPr lang="it-IT" sz="1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in una città resiliente</a:t>
            </a:r>
          </a:p>
          <a:p>
            <a:pPr marR="60960" lvl="2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Cambiamenti climatici </a:t>
            </a:r>
            <a:r>
              <a:rPr lang="it-IT" sz="1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ed </a:t>
            </a:r>
            <a:r>
              <a:rPr lang="it-IT" sz="1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isola di calore</a:t>
            </a:r>
            <a:r>
              <a:rPr lang="it-IT" sz="1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: aumentare la superficie e migliorare la funzionalità ecosistemica delle </a:t>
            </a:r>
            <a:r>
              <a:rPr lang="it-IT" sz="1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Infrastrutture verdi </a:t>
            </a:r>
            <a:r>
              <a:rPr lang="it-IT" sz="1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 scala territoriale, locale e del </a:t>
            </a:r>
            <a:r>
              <a:rPr lang="it-IT" sz="1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verde architettonico</a:t>
            </a:r>
          </a:p>
          <a:p>
            <a:pPr marR="60960" lvl="2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Benessere e qualità della vita</a:t>
            </a:r>
            <a:r>
              <a:rPr lang="it-IT" sz="1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: migliorare la salute e il benessere dei cittadini grazie alla rimozione degli inquinante da parte dell’</a:t>
            </a:r>
            <a:r>
              <a:rPr lang="it-IT" sz="1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ecosistema foresta</a:t>
            </a:r>
          </a:p>
          <a:p>
            <a:pPr marR="60960"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Interventi</a:t>
            </a:r>
          </a:p>
          <a:p>
            <a:pPr marR="60960" lvl="2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Incentivare progetti di </a:t>
            </a:r>
            <a:r>
              <a:rPr lang="it-IT" sz="1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Infrastrutture Verdi </a:t>
            </a:r>
            <a:r>
              <a:rPr lang="it-IT" sz="1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per riconnettere gli </a:t>
            </a:r>
            <a:r>
              <a:rPr lang="it-IT" sz="1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spazi verdi urbani e periurbani</a:t>
            </a:r>
            <a:r>
              <a:rPr lang="it-IT" sz="1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(foreste urbane, parchi)</a:t>
            </a:r>
            <a:endParaRPr lang="it-IT" sz="18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R="60960" lvl="2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Integrare le </a:t>
            </a:r>
            <a:r>
              <a:rPr lang="it-IT" sz="1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Infrastrutture Verdi </a:t>
            </a:r>
            <a:r>
              <a:rPr lang="it-IT" sz="1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con la </a:t>
            </a:r>
            <a:r>
              <a:rPr lang="it-IT" sz="1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mobilità urbana sostenibile </a:t>
            </a:r>
            <a:r>
              <a:rPr lang="it-IT" sz="1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sostenendo la </a:t>
            </a:r>
            <a:r>
              <a:rPr lang="it-IT" sz="1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riduzione </a:t>
            </a:r>
            <a:r>
              <a:rPr lang="it-IT" sz="1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degli</a:t>
            </a:r>
            <a:r>
              <a:rPr lang="it-IT" sz="1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spazi asfaltati</a:t>
            </a:r>
            <a:endParaRPr lang="it-IT" sz="1800" b="1" dirty="0">
              <a:latin typeface="Century Gothic" panose="020B0502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>
              <a:lnSpc>
                <a:spcPct val="150000"/>
              </a:lnSpc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INFRATRUTTURE VERDI: QUALITA’ E SOSTENIBILITA’ 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 flipV="1">
            <a:off x="0" y="473115"/>
            <a:ext cx="11946467" cy="25402"/>
          </a:xfrm>
          <a:prstGeom prst="line">
            <a:avLst/>
          </a:prstGeom>
          <a:ln w="12700">
            <a:solidFill>
              <a:srgbClr val="008A3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41FD77-D695-43EB-6143-5D4709D7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45004" cy="365125"/>
          </a:xfrm>
        </p:spPr>
        <p:txBody>
          <a:bodyPr/>
          <a:lstStyle/>
          <a:p>
            <a:fld id="{E1E46901-924E-4B80-8292-851E320CCECB}" type="slidenum">
              <a:rPr lang="it-IT" smtClean="0">
                <a:solidFill>
                  <a:schemeClr val="bg1"/>
                </a:solidFill>
              </a:rPr>
              <a:pPr/>
              <a:t>7</a:t>
            </a:fld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56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" y="98826"/>
            <a:ext cx="10380784" cy="422215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POLITICHE E STRATEGIE A SOSTEGNO DELLE INFRASTRUTTURE VERDI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" y="679520"/>
            <a:ext cx="11748347" cy="5196391"/>
          </a:xfrm>
        </p:spPr>
        <p:txBody>
          <a:bodyPr>
            <a:normAutofit lnSpcReduction="10000"/>
          </a:bodyPr>
          <a:lstStyle/>
          <a:p>
            <a:pPr marR="6096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800" b="1" dirty="0">
                <a:latin typeface="Century Gothic" panose="020B0502020202020204" pitchFamily="34" charset="0"/>
              </a:rPr>
              <a:t>PIANO NAZIONALE DI RIPRESA E RESILIENZA PNRR </a:t>
            </a:r>
            <a:r>
              <a:rPr lang="it-IT" sz="1800" dirty="0">
                <a:latin typeface="Century Gothic" panose="020B0502020202020204" pitchFamily="34" charset="0"/>
              </a:rPr>
              <a:t>2021</a:t>
            </a:r>
            <a:r>
              <a:rPr lang="it-IT" sz="1800" b="1" dirty="0">
                <a:latin typeface="Century Gothic" panose="020B0502020202020204" pitchFamily="34" charset="0"/>
              </a:rPr>
              <a:t> </a:t>
            </a:r>
          </a:p>
          <a:p>
            <a:pPr marR="60960"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800" dirty="0">
                <a:latin typeface="Century Gothic" panose="020B0502020202020204" pitchFamily="34" charset="0"/>
              </a:rPr>
              <a:t>Missione 2 </a:t>
            </a:r>
            <a:r>
              <a:rPr lang="it-IT" sz="1800" b="1" dirty="0">
                <a:latin typeface="Century Gothic" panose="020B0502020202020204" pitchFamily="34" charset="0"/>
              </a:rPr>
              <a:t>“Rivoluzione verde e transizione ecologica”/</a:t>
            </a:r>
            <a:r>
              <a:rPr lang="it-IT" sz="1800" dirty="0">
                <a:latin typeface="Century Gothic" panose="020B0502020202020204" pitchFamily="34" charset="0"/>
              </a:rPr>
              <a:t>Componente C4 Tutela del territorio e della risorsa idrica/Misura M2C4.3 Salvaguardare la qualità dell’aria e la biodiversità del territorio attraverso la tutela delle aree verdi, del suolo e delle aree marine/Investimento 3.1 </a:t>
            </a:r>
            <a:r>
              <a:rPr lang="it-IT" sz="1800" b="1" dirty="0">
                <a:latin typeface="Century Gothic" panose="020B0502020202020204" pitchFamily="34" charset="0"/>
              </a:rPr>
              <a:t>Tutela e valorizzazione del verde urbano ed extraurbano </a:t>
            </a:r>
          </a:p>
          <a:p>
            <a:pPr marR="60960" lvl="2" algn="just">
              <a:lnSpc>
                <a:spcPct val="150000"/>
              </a:lnSpc>
            </a:pPr>
            <a:r>
              <a:rPr lang="it-IT" sz="1800" b="1" dirty="0">
                <a:latin typeface="Century Gothic" panose="020B0502020202020204" pitchFamily="34" charset="0"/>
              </a:rPr>
              <a:t>Piano di Forestazione urbana ed extraurbana </a:t>
            </a:r>
            <a:r>
              <a:rPr lang="it-IT" sz="1800" dirty="0">
                <a:latin typeface="Century Gothic" panose="020B0502020202020204" pitchFamily="34" charset="0"/>
              </a:rPr>
              <a:t>nel contesto delle 14 Città metropolitane: promozione di </a:t>
            </a:r>
            <a:r>
              <a:rPr lang="it-IT" sz="1800" b="1" dirty="0">
                <a:latin typeface="Century Gothic" panose="020B0502020202020204" pitchFamily="34" charset="0"/>
              </a:rPr>
              <a:t>foreste urbane e periurbane </a:t>
            </a:r>
            <a:r>
              <a:rPr lang="it-IT" sz="1800" dirty="0">
                <a:latin typeface="Century Gothic" panose="020B0502020202020204" pitchFamily="34" charset="0"/>
              </a:rPr>
              <a:t>«colonna vertebrale» delle </a:t>
            </a:r>
            <a:r>
              <a:rPr lang="it-IT" sz="1800" b="1" dirty="0">
                <a:latin typeface="Century Gothic" panose="020B0502020202020204" pitchFamily="34" charset="0"/>
              </a:rPr>
              <a:t>infrastrutture verdi</a:t>
            </a:r>
          </a:p>
          <a:p>
            <a:pPr marR="6096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Programma </a:t>
            </a:r>
            <a:r>
              <a:rPr lang="it-IT" sz="1800" b="1" dirty="0">
                <a:latin typeface="Century Gothic" panose="020B0502020202020204" pitchFamily="34" charset="0"/>
              </a:rPr>
              <a:t>per l'ambiente e l'azione per il clima </a:t>
            </a:r>
            <a:r>
              <a:rPr lang="it-IT" sz="1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LIFE</a:t>
            </a:r>
            <a:r>
              <a:rPr lang="it-IT" sz="1800" dirty="0">
                <a:latin typeface="Century Gothic" panose="020B0502020202020204" pitchFamily="34" charset="0"/>
              </a:rPr>
              <a:t> 2021-2027</a:t>
            </a:r>
            <a:endParaRPr lang="it-IT" sz="18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R="60960"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Sub-</a:t>
            </a:r>
            <a:r>
              <a:rPr lang="it-IT" sz="18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programme</a:t>
            </a:r>
            <a:r>
              <a:rPr lang="it-IT" sz="1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800" b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Climate</a:t>
            </a:r>
            <a:r>
              <a:rPr lang="it-IT" sz="1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800" b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Change</a:t>
            </a:r>
            <a:r>
              <a:rPr lang="it-IT" sz="1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800" b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Mitigation</a:t>
            </a:r>
            <a:r>
              <a:rPr lang="it-IT" sz="1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and</a:t>
            </a:r>
            <a:r>
              <a:rPr lang="it-IT" sz="1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Adaptation</a:t>
            </a:r>
            <a:r>
              <a:rPr lang="it-IT" sz="1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: s</a:t>
            </a:r>
            <a:r>
              <a:rPr lang="en-US" sz="18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olutions</a:t>
            </a:r>
            <a:r>
              <a:rPr lang="en-US" sz="1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to climate-proof and enhance the resilience of infrastructure and buildings, including by using </a:t>
            </a:r>
            <a:r>
              <a:rPr lang="en-US" sz="1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blue-green infrastructure </a:t>
            </a:r>
          </a:p>
          <a:p>
            <a:pPr marR="60960"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Sub-</a:t>
            </a:r>
            <a:r>
              <a:rPr lang="it-IT" sz="18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programme</a:t>
            </a:r>
            <a:r>
              <a:rPr lang="it-IT" sz="1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Nature and </a:t>
            </a:r>
            <a:r>
              <a:rPr lang="it-IT" sz="1800" b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Biodiversity</a:t>
            </a:r>
            <a:r>
              <a:rPr lang="it-IT" sz="1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1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projects for creating additional protected areas, ecological corridors or other </a:t>
            </a:r>
            <a:r>
              <a:rPr lang="en-US" sz="1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green infrastructure </a:t>
            </a:r>
            <a:endParaRPr lang="it-IT" sz="1800" b="1" dirty="0">
              <a:latin typeface="Century Gothic" panose="020B0502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6056914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>
              <a:lnSpc>
                <a:spcPct val="150000"/>
              </a:lnSpc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INFRATRUTTURE VERDI: QUALITA’ E SOSTENIBILITA’ 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 flipV="1">
            <a:off x="0" y="473115"/>
            <a:ext cx="11946467" cy="25402"/>
          </a:xfrm>
          <a:prstGeom prst="line">
            <a:avLst/>
          </a:prstGeom>
          <a:ln w="12700">
            <a:solidFill>
              <a:srgbClr val="008A3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8">
            <a:extLst>
              <a:ext uri="{FF2B5EF4-FFF2-40B4-BE49-F238E27FC236}">
                <a16:creationId xmlns:a16="http://schemas.microsoft.com/office/drawing/2014/main" id="{2A3799AC-4CB7-8378-4F1A-6415F61D8CC1}"/>
              </a:ext>
            </a:extLst>
          </p:cNvPr>
          <p:cNvSpPr txBox="1">
            <a:spLocks/>
          </p:cNvSpPr>
          <p:nvPr/>
        </p:nvSpPr>
        <p:spPr>
          <a:xfrm>
            <a:off x="8470769" y="62690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46901-924E-4B80-8292-851E320CCECB}" type="slidenum">
              <a:rPr lang="it-IT" smtClean="0">
                <a:solidFill>
                  <a:schemeClr val="bg1"/>
                </a:solidFill>
              </a:rPr>
              <a:pPr/>
              <a:t>8</a:t>
            </a:fld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57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5533" y="9427"/>
            <a:ext cx="10380784" cy="531281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POLITICHE E STRATEGIE A SOSTEGNO DELLE INFRASTRUTTURE VERDI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9059" y="521945"/>
            <a:ext cx="11748347" cy="5430929"/>
          </a:xfrm>
        </p:spPr>
        <p:txBody>
          <a:bodyPr>
            <a:normAutofit fontScale="25000" lnSpcReduction="20000"/>
          </a:bodyPr>
          <a:lstStyle/>
          <a:p>
            <a:pPr marL="0" marR="60960" indent="0" algn="just">
              <a:lnSpc>
                <a:spcPct val="150000"/>
              </a:lnSpc>
              <a:buNone/>
            </a:pPr>
            <a:endParaRPr lang="it-IT" sz="1800" i="1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R="6096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7200" b="1" dirty="0">
                <a:solidFill>
                  <a:srgbClr val="000000"/>
                </a:solidFill>
                <a:latin typeface="Century Gothic" pitchFamily="34" charset="0"/>
                <a:ea typeface="Times New Roman" panose="02020603050405020304" pitchFamily="18" charset="0"/>
              </a:rPr>
              <a:t>PIANO NAZIONALE DI ADATTAMENTO AI CAMBIAMENTI CLIMATICI </a:t>
            </a:r>
            <a:r>
              <a:rPr lang="it-IT" sz="6400" dirty="0">
                <a:solidFill>
                  <a:srgbClr val="000000"/>
                </a:solidFill>
                <a:latin typeface="Century Gothic" pitchFamily="34" charset="0"/>
                <a:ea typeface="Times New Roman" panose="02020603050405020304" pitchFamily="18" charset="0"/>
              </a:rPr>
              <a:t>2023</a:t>
            </a:r>
          </a:p>
          <a:p>
            <a:pPr marR="60960"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7200" dirty="0">
                <a:solidFill>
                  <a:srgbClr val="000000"/>
                </a:solidFill>
                <a:latin typeface="Century Gothic" pitchFamily="34" charset="0"/>
                <a:ea typeface="Times New Roman" panose="02020603050405020304" pitchFamily="18" charset="0"/>
              </a:rPr>
              <a:t>Soluzioni basate sui servizi ecosistemici: aumento della connettività territoriale (</a:t>
            </a:r>
            <a:r>
              <a:rPr lang="it-IT" sz="7200" b="1" dirty="0">
                <a:solidFill>
                  <a:srgbClr val="000000"/>
                </a:solidFill>
                <a:latin typeface="Century Gothic" pitchFamily="34" charset="0"/>
                <a:ea typeface="Times New Roman" panose="02020603050405020304" pitchFamily="18" charset="0"/>
              </a:rPr>
              <a:t>infrastrutture verdi) </a:t>
            </a:r>
          </a:p>
          <a:p>
            <a:pPr marR="60960" lvl="2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7200" dirty="0">
                <a:solidFill>
                  <a:srgbClr val="000000"/>
                </a:solidFill>
                <a:latin typeface="Century Gothic" pitchFamily="34" charset="0"/>
                <a:ea typeface="Times New Roman" panose="02020603050405020304" pitchFamily="18" charset="0"/>
              </a:rPr>
              <a:t>Azioni integrate per la </a:t>
            </a:r>
            <a:r>
              <a:rPr lang="it-IT" sz="7200" b="1" dirty="0">
                <a:solidFill>
                  <a:srgbClr val="000000"/>
                </a:solidFill>
                <a:latin typeface="Century Gothic" pitchFamily="34" charset="0"/>
                <a:ea typeface="Times New Roman" panose="02020603050405020304" pitchFamily="18" charset="0"/>
              </a:rPr>
              <a:t>gestione ottimale </a:t>
            </a:r>
            <a:r>
              <a:rPr lang="it-IT" sz="7200" dirty="0">
                <a:solidFill>
                  <a:srgbClr val="000000"/>
                </a:solidFill>
                <a:latin typeface="Century Gothic" pitchFamily="34" charset="0"/>
                <a:ea typeface="Times New Roman" panose="02020603050405020304" pitchFamily="18" charset="0"/>
              </a:rPr>
              <a:t>dell’</a:t>
            </a:r>
            <a:r>
              <a:rPr lang="it-IT" sz="7200" b="1" dirty="0">
                <a:solidFill>
                  <a:srgbClr val="000000"/>
                </a:solidFill>
                <a:latin typeface="Century Gothic" pitchFamily="34" charset="0"/>
                <a:ea typeface="Times New Roman" panose="02020603050405020304" pitchFamily="18" charset="0"/>
              </a:rPr>
              <a:t>acqua</a:t>
            </a:r>
            <a:r>
              <a:rPr lang="it-IT" sz="7200" dirty="0">
                <a:solidFill>
                  <a:srgbClr val="000000"/>
                </a:solidFill>
                <a:latin typeface="Century Gothic" pitchFamily="34" charset="0"/>
                <a:ea typeface="Times New Roman" panose="02020603050405020304" pitchFamily="18" charset="0"/>
              </a:rPr>
              <a:t>: programmi dimostrativi per la sperimentazione </a:t>
            </a:r>
            <a:r>
              <a:rPr lang="it-IT" sz="7200" b="1" dirty="0">
                <a:solidFill>
                  <a:srgbClr val="000000"/>
                </a:solidFill>
                <a:latin typeface="Century Gothic" pitchFamily="34" charset="0"/>
                <a:ea typeface="Times New Roman" panose="02020603050405020304" pitchFamily="18" charset="0"/>
              </a:rPr>
              <a:t>di infrastrutture verdi </a:t>
            </a:r>
            <a:r>
              <a:rPr lang="it-IT" sz="7200" dirty="0">
                <a:solidFill>
                  <a:srgbClr val="000000"/>
                </a:solidFill>
                <a:latin typeface="Century Gothic" pitchFamily="34" charset="0"/>
                <a:ea typeface="Times New Roman" panose="02020603050405020304" pitchFamily="18" charset="0"/>
              </a:rPr>
              <a:t>in ambiti urbani e periurbani per la riduzione di </a:t>
            </a:r>
            <a:r>
              <a:rPr lang="it-IT" sz="7200" b="1" dirty="0">
                <a:solidFill>
                  <a:srgbClr val="000000"/>
                </a:solidFill>
                <a:latin typeface="Century Gothic" pitchFamily="34" charset="0"/>
                <a:ea typeface="Times New Roman" panose="02020603050405020304" pitchFamily="18" charset="0"/>
              </a:rPr>
              <a:t>impatti da isole di calore, precipitazioni intense e inondazioni</a:t>
            </a:r>
          </a:p>
          <a:p>
            <a:pPr marR="6096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7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STRATEGIA NAZIONALE PER LA BIODIVERSITÀ (SNB) </a:t>
            </a:r>
            <a:r>
              <a:rPr lang="it-IT" sz="6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al 2030</a:t>
            </a:r>
          </a:p>
          <a:p>
            <a:pPr marR="60960"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7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Obiettivo Strategico A </a:t>
            </a:r>
            <a:r>
              <a:rPr lang="it-IT" sz="7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Costruire una rete coerente di aree protette terrestri e marine</a:t>
            </a:r>
            <a:r>
              <a:rPr lang="it-IT" sz="7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/Azione A3.2. Promuovere gli investimenti in </a:t>
            </a:r>
            <a:r>
              <a:rPr lang="it-IT" sz="7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infrastrutture verdi e blu </a:t>
            </a:r>
            <a:r>
              <a:rPr lang="it-IT" sz="7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e le </a:t>
            </a:r>
            <a:r>
              <a:rPr lang="it-IT" sz="7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Nature-</a:t>
            </a:r>
            <a:r>
              <a:rPr lang="it-IT" sz="72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Based</a:t>
            </a:r>
            <a:r>
              <a:rPr lang="it-IT" sz="72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Solutions </a:t>
            </a:r>
          </a:p>
          <a:p>
            <a:pPr marR="60960"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7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Obiettivo Strategico B </a:t>
            </a:r>
            <a:r>
              <a:rPr lang="it-IT" sz="7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Ripristinare gli ecosistemi terrestri e marini/ </a:t>
            </a:r>
            <a:r>
              <a:rPr lang="it-IT" sz="7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Obiettivo specifico B10 Arrestare la perdita di </a:t>
            </a:r>
            <a:r>
              <a:rPr lang="it-IT" sz="7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ecosistemi verdi urbani e periurbani </a:t>
            </a:r>
            <a:r>
              <a:rPr lang="it-IT" sz="7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e favorire il </a:t>
            </a:r>
            <a:r>
              <a:rPr lang="it-IT" sz="7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rinverdimento urbano </a:t>
            </a:r>
            <a:r>
              <a:rPr lang="it-IT" sz="7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e l’introduzione e la diffusione delle </a:t>
            </a:r>
            <a:r>
              <a:rPr lang="it-IT" sz="7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soluzioni basate sulla natura </a:t>
            </a:r>
            <a:r>
              <a:rPr lang="it-IT" sz="7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(esempi di NBS includono le </a:t>
            </a:r>
            <a:r>
              <a:rPr lang="it-IT" sz="7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infrastrutture verdi</a:t>
            </a:r>
            <a:r>
              <a:rPr lang="it-IT" sz="7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it-IT" sz="7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tetti e pareti verdi, fitodepurazioni, parchi, corridoi verdi, alberature, orti urbani, canali e fossi inerbiti per il drenaggio</a:t>
            </a:r>
            <a:r>
              <a:rPr lang="it-IT" sz="7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</a:t>
            </a:r>
          </a:p>
          <a:p>
            <a:pPr marL="0" marR="60960" indent="0" algn="just">
              <a:lnSpc>
                <a:spcPct val="150000"/>
              </a:lnSpc>
              <a:buNone/>
            </a:pPr>
            <a:endParaRPr lang="it-IT" sz="6400" b="1" dirty="0"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>
              <a:buNone/>
            </a:pP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algn="ctr">
              <a:lnSpc>
                <a:spcPct val="150000"/>
              </a:lnSpc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INFRATRUTTURE VERDI: QUALITA’ E SOSTENIBILITA’ 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Dott.ssa Federica Alatri</a:t>
            </a: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 flipV="1">
            <a:off x="0" y="473115"/>
            <a:ext cx="11946467" cy="25402"/>
          </a:xfrm>
          <a:prstGeom prst="line">
            <a:avLst/>
          </a:prstGeom>
          <a:ln w="12700">
            <a:solidFill>
              <a:srgbClr val="008A3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8">
            <a:extLst>
              <a:ext uri="{FF2B5EF4-FFF2-40B4-BE49-F238E27FC236}">
                <a16:creationId xmlns:a16="http://schemas.microsoft.com/office/drawing/2014/main" id="{DF0CBD70-2407-C72F-73AB-AB272A539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E46901-924E-4B80-8292-851E320CCECB}" type="slidenum">
              <a:rPr lang="it-IT" smtClean="0">
                <a:solidFill>
                  <a:schemeClr val="bg1"/>
                </a:solidFill>
              </a:rPr>
              <a:pPr/>
              <a:t>9</a:t>
            </a:fld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139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8A3E"/>
        </a:solidFill>
        <a:ln>
          <a:solidFill>
            <a:srgbClr val="008A3E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8173</TotalTime>
  <Words>4116</Words>
  <Application>Microsoft Office PowerPoint</Application>
  <PresentationFormat>Widescreen</PresentationFormat>
  <Paragraphs>343</Paragraphs>
  <Slides>28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POLITICHE E STRATEGIE A SOSTEGNO DELLE INFRASTRUTTURE VERDI</vt:lpstr>
      <vt:lpstr>POLITICHE E STRATEGIE A SOSTEGNO DELLE INFRASTRUTTURE VERDI</vt:lpstr>
      <vt:lpstr>POLITICHE E STRATEGIE A SOSTEGNO DELLE INFRASTRUTTURE VERDI</vt:lpstr>
      <vt:lpstr>POLITICHE E STRATEGIE A SOSTEGNO DELLE INFRASTRUTTURE VERDI</vt:lpstr>
      <vt:lpstr>POLITICHE E STRATEGIE A SOSTEGNO DELLE INFRASTRUTTURE VERDI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INFRASTRUTTURE VERDI: TIPOLOGIE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Koch Lavinia</dc:creator>
  <cp:lastModifiedBy>lavoro</cp:lastModifiedBy>
  <cp:revision>978</cp:revision>
  <cp:lastPrinted>2024-05-29T09:21:29Z</cp:lastPrinted>
  <dcterms:created xsi:type="dcterms:W3CDTF">2020-01-30T14:02:18Z</dcterms:created>
  <dcterms:modified xsi:type="dcterms:W3CDTF">2024-05-31T15:55:25Z</dcterms:modified>
</cp:coreProperties>
</file>